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20DB6-B0CE-4085-AA21-736DB88FE5B0}" v="4" dt="2019-02-18T10:18:01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zef Papán" userId="c0129c2db5349324" providerId="LiveId" clId="{11B20DB6-B0CE-4085-AA21-736DB88FE5B0}"/>
    <pc:docChg chg="undo custSel modSld">
      <pc:chgData name="Jozef Papán" userId="c0129c2db5349324" providerId="LiveId" clId="{11B20DB6-B0CE-4085-AA21-736DB88FE5B0}" dt="2019-02-18T10:34:46.126" v="211" actId="27636"/>
      <pc:docMkLst>
        <pc:docMk/>
      </pc:docMkLst>
      <pc:sldChg chg="modSp">
        <pc:chgData name="Jozef Papán" userId="c0129c2db5349324" providerId="LiveId" clId="{11B20DB6-B0CE-4085-AA21-736DB88FE5B0}" dt="2019-02-18T10:34:46.126" v="211" actId="27636"/>
        <pc:sldMkLst>
          <pc:docMk/>
          <pc:sldMk cId="188555963" sldId="256"/>
        </pc:sldMkLst>
        <pc:spChg chg="mod">
          <ac:chgData name="Jozef Papán" userId="c0129c2db5349324" providerId="LiveId" clId="{11B20DB6-B0CE-4085-AA21-736DB88FE5B0}" dt="2019-02-18T10:34:46.126" v="211" actId="27636"/>
          <ac:spMkLst>
            <pc:docMk/>
            <pc:sldMk cId="188555963" sldId="256"/>
            <ac:spMk id="5" creationId="{FE1A75DC-8CF7-4161-893E-E614DB7380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AD783-6515-4050-90AD-AEA51341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2F63B4-D66A-4143-B756-D7FC93EF6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D3A3952-1E12-43DC-ABD1-03C4D801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BDA9B4-1DBB-4EC6-B492-50AB5DE9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4555834-83C9-4055-85C5-F760F60C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343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5E6B5-6677-4BEF-B29B-FE839CED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A88049D2-0C24-4FC1-A934-7BE47F206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038DA4A-87E3-4207-ADC8-AD78F8D7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00700C7-7309-4C1A-92D8-CA32D776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7F2EC71-8D14-44F1-8E76-E62E7457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81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01F6560-4264-4D28-B6B4-AD1F45707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81390B57-614B-4B21-9649-0C5F1CE89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901CC9-D78D-44D7-B6A9-BE4A800F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EE7A6A-A0D6-441C-B9AE-7AA526F6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97CC6CD-FBAA-4596-8B8F-A354CB8B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663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BD710-F0AB-4A19-8302-CC9E8292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CD6B2E4-7ABB-46AA-8194-FEE3214D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0F22D5-C2B1-4637-AA40-0133E651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501C42-56A3-4373-B1F0-279EDAE2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18C5506-1386-495C-90A5-33B483B8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161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6F0C1-5484-471F-BF3F-48E4565B2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1012046-A368-42BF-B982-F2CA78DCA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938976B-7249-439B-B048-186BC983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5D7E28-6206-405F-B69F-D467A43E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5848D0-04B2-4D84-A831-47D5EBA09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17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735F9-41ED-46B0-84A6-0F3BFC0FD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A23808-3B04-4D30-93B8-F6B90B5CA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B511175-C1F0-4713-8282-E91EAD7F3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DC2D495-41B6-40CF-80EC-E3A25854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E940C9C-51FB-4DFC-9B68-FB1E7C81A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3CD9E70-B0C4-472F-985F-5C281E66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28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6D7ED-3A4A-4DAC-8E73-5C937CB4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5D04A42-E2D1-4B9E-A5D2-71BEB243D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FC52D90-ADC5-457E-B6DB-75048AB8A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608A3012-BB55-4236-A9CE-F1DB9EFB1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5D53032-F3EE-4302-92C7-9BBDF9593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E87513E-DD0D-4EDB-9C49-61C52B8B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2D8E91FE-07E6-453F-ADE6-FC8DDEF5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7D19E9A-341A-4C9A-AC7F-DAED62BB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87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4D5B5-2BE7-4067-B30A-F7B2CAC6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0317D075-60D5-449A-B478-276299373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6B96935-84B4-4CD4-93F9-16443B6B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CE245E3-C892-4DED-80E3-B6A3F6AA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020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0F5BB62-D219-443C-9B8E-0008CEDC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07ABC9B-49E5-4952-B76D-58D4793F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AFBB32B-3957-44D2-B89A-BE1012AD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6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E6ED6-26E0-432A-951C-A9956F9B6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6BF726-ACBF-4376-88C4-829F4BFF7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39DC1E0E-15AD-466D-ACFC-965D3297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372EF45-77E8-4B40-9323-7AF3039C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8330A36-8929-4CDE-BCB4-614B6B08E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5F6B3F9-AECD-4A5A-BD69-0FF3BEE4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627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89B1E-8D94-4C10-BA18-02C5C60B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57984F23-3C81-467E-8FA7-AA15C4034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76EE5D34-B116-43C9-8164-9D21E74FC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E6F2D7-2F8F-4B9F-85AC-74D32070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7F87BBF-7C1B-49BD-9F5B-3E035402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940B382-3B25-41C8-B949-F21102BF1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698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08827DA-E37C-4504-8902-A049D197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706560CC-8E32-4F10-B7C5-3C23B6BF0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1433FB-A7FE-49D8-AE2C-E5DD293CC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94B3F-8BBA-444E-924B-182148C34125}" type="datetimeFigureOut">
              <a:rPr lang="sk-SK" smtClean="0"/>
              <a:t>26. 2. 2019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416D1A-8224-4EFF-ACAE-1E8E4CB41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F82918B-736A-42AE-8EF5-F14733E7F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9F33-F9B3-4BCC-BA58-2B5C7D284B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4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tc-ecdl.kis.fri.uniza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cia.itakademia.sk/" TargetMode="External"/><Relationship Id="rId2" Type="http://schemas.openxmlformats.org/officeDocument/2006/relationships/hyperlink" Target="https://dotazniky.itakademia.sk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registracia.itakademia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registracia.itakademia.s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zdelavanie.itakademia.s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zdelavanie.itakademia.sk/" TargetMode="External"/><Relationship Id="rId2" Type="http://schemas.openxmlformats.org/officeDocument/2006/relationships/hyperlink" Target="https://registracia.itakademia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D20955-545A-43A0-91CB-38F1D0716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Certifikácia </a:t>
            </a:r>
            <a:r>
              <a:rPr lang="sk-SK" b="1" dirty="0" smtClean="0">
                <a:solidFill>
                  <a:srgbClr val="00B0F0"/>
                </a:solidFill>
              </a:rPr>
              <a:t>ECDL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E1A75DC-8CF7-4161-893E-E614DB73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0775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Certifikácia zahŕňa </a:t>
            </a:r>
            <a:r>
              <a:rPr lang="sk-SK" b="1" dirty="0"/>
              <a:t>školenie</a:t>
            </a:r>
            <a:r>
              <a:rPr lang="sk-SK" dirty="0"/>
              <a:t> a následné </a:t>
            </a:r>
            <a:r>
              <a:rPr lang="sk-SK" b="1" dirty="0"/>
              <a:t>otestovanie</a:t>
            </a:r>
            <a:r>
              <a:rPr lang="sk-SK" dirty="0"/>
              <a:t> z </a:t>
            </a:r>
            <a:r>
              <a:rPr lang="sk-SK" b="1" dirty="0"/>
              <a:t>4</a:t>
            </a:r>
            <a:r>
              <a:rPr lang="sk-SK" dirty="0"/>
              <a:t> modulov. Dostupné moduly sú:</a:t>
            </a:r>
          </a:p>
          <a:p>
            <a:pPr lvl="1"/>
            <a:r>
              <a:rPr lang="sk-SK" dirty="0"/>
              <a:t>Základy práce s </a:t>
            </a:r>
            <a:r>
              <a:rPr lang="sk-SK" b="1" dirty="0"/>
              <a:t>počítačom a OS Windows</a:t>
            </a:r>
          </a:p>
          <a:p>
            <a:pPr lvl="1"/>
            <a:r>
              <a:rPr lang="sk-SK" dirty="0"/>
              <a:t>Základy práce s </a:t>
            </a:r>
            <a:r>
              <a:rPr lang="sk-SK" b="1" dirty="0"/>
              <a:t>MS Word</a:t>
            </a:r>
          </a:p>
          <a:p>
            <a:pPr lvl="1"/>
            <a:r>
              <a:rPr lang="sk-SK" dirty="0"/>
              <a:t>Základy práce s </a:t>
            </a:r>
            <a:r>
              <a:rPr lang="sk-SK" b="1" dirty="0"/>
              <a:t>MS Excel</a:t>
            </a:r>
          </a:p>
          <a:p>
            <a:pPr lvl="1"/>
            <a:r>
              <a:rPr lang="sk-SK" dirty="0"/>
              <a:t>Základy práce s </a:t>
            </a:r>
            <a:r>
              <a:rPr lang="sk-SK" b="1" dirty="0"/>
              <a:t>MS PowerPoint</a:t>
            </a:r>
          </a:p>
          <a:p>
            <a:pPr lvl="1"/>
            <a:r>
              <a:rPr lang="sk-SK" dirty="0"/>
              <a:t>Základy práce s </a:t>
            </a:r>
            <a:r>
              <a:rPr lang="sk-SK" b="1" dirty="0"/>
              <a:t>internetom a MS Outlook</a:t>
            </a:r>
          </a:p>
          <a:p>
            <a:pPr lvl="1"/>
            <a:endParaRPr lang="sk-SK" dirty="0"/>
          </a:p>
          <a:p>
            <a:r>
              <a:rPr lang="sk-SK" dirty="0"/>
              <a:t>Úspešná</a:t>
            </a:r>
            <a:r>
              <a:rPr lang="sk-SK" b="1" dirty="0"/>
              <a:t> ECDL certifikácia</a:t>
            </a:r>
            <a:r>
              <a:rPr lang="sk-SK" dirty="0"/>
              <a:t> v rámci projektu IT akadémia je </a:t>
            </a:r>
            <a:r>
              <a:rPr lang="sk-SK" b="1" dirty="0"/>
              <a:t>zadarmo</a:t>
            </a:r>
          </a:p>
          <a:p>
            <a:endParaRPr lang="sk-SK" dirty="0"/>
          </a:p>
          <a:p>
            <a:r>
              <a:rPr lang="sk-SK" b="1" dirty="0"/>
              <a:t>Prečo</a:t>
            </a:r>
            <a:r>
              <a:rPr lang="sk-SK" dirty="0"/>
              <a:t> si spraviť certifikáciu?</a:t>
            </a:r>
          </a:p>
          <a:p>
            <a:pPr lvl="1"/>
            <a:r>
              <a:rPr lang="sk-SK" dirty="0"/>
              <a:t>Certifikát je </a:t>
            </a:r>
            <a:r>
              <a:rPr lang="sk-SK" b="1" dirty="0"/>
              <a:t>medzinárodne uznávaný </a:t>
            </a:r>
            <a:r>
              <a:rPr lang="sk-SK" dirty="0"/>
              <a:t>a podporovaný slovenskými zamestnávateľmi</a:t>
            </a:r>
          </a:p>
          <a:p>
            <a:pPr lvl="1"/>
            <a:r>
              <a:rPr lang="sk-SK" b="1" dirty="0"/>
              <a:t>Pokročilé počítačové zručnosti</a:t>
            </a:r>
          </a:p>
          <a:p>
            <a:pPr lvl="1"/>
            <a:r>
              <a:rPr lang="sk-SK" b="1" dirty="0"/>
              <a:t>Bonusové body ku skúške v rámci jedného predmetu</a:t>
            </a:r>
          </a:p>
          <a:p>
            <a:endParaRPr lang="sk-SK" b="1" dirty="0"/>
          </a:p>
          <a:p>
            <a:r>
              <a:rPr lang="sk-SK" dirty="0"/>
              <a:t>Kontakt a</a:t>
            </a:r>
            <a:r>
              <a:rPr lang="sk-SK" b="1" dirty="0"/>
              <a:t> prihlásenie</a:t>
            </a:r>
          </a:p>
          <a:p>
            <a:pPr lvl="1"/>
            <a:r>
              <a:rPr lang="sk-SK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www.atc-ecdl.kis.fri.uniza.sk</a:t>
            </a:r>
            <a:endParaRPr lang="sk-SK" b="1" dirty="0"/>
          </a:p>
          <a:p>
            <a:pPr lvl="1"/>
            <a:endParaRPr lang="sk-SK" b="1" dirty="0"/>
          </a:p>
          <a:p>
            <a:endParaRPr lang="sk-SK" b="1" dirty="0"/>
          </a:p>
          <a:p>
            <a:endParaRPr lang="sk-SK" b="1" dirty="0"/>
          </a:p>
        </p:txBody>
      </p:sp>
      <p:pic>
        <p:nvPicPr>
          <p:cNvPr id="1026" name="Picture 2" descr="https://www.ecdl.sk/buxus/images/image_7_6_v1.png">
            <a:extLst>
              <a:ext uri="{FF2B5EF4-FFF2-40B4-BE49-F238E27FC236}">
                <a16:creationId xmlns:a16="http://schemas.microsoft.com/office/drawing/2014/main" id="{079A74B1-2173-4102-B623-F43309E36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671" y="0"/>
            <a:ext cx="34143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</a:t>
            </a:r>
            <a:r>
              <a:rPr lang="sk-SK" b="1" dirty="0" smtClean="0">
                <a:solidFill>
                  <a:srgbClr val="00B0F0"/>
                </a:solidFill>
              </a:rPr>
              <a:t>? </a:t>
            </a:r>
            <a:r>
              <a:rPr lang="sk-SK" b="1" dirty="0">
                <a:solidFill>
                  <a:srgbClr val="00B0F0"/>
                </a:solidFill>
              </a:rPr>
              <a:t>č</a:t>
            </a:r>
            <a:r>
              <a:rPr lang="sk-SK" b="1" dirty="0" smtClean="0">
                <a:solidFill>
                  <a:srgbClr val="00B0F0"/>
                </a:solidFill>
              </a:rPr>
              <a:t>asť 1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922714"/>
            <a:ext cx="10688054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k-SK" dirty="0"/>
              <a:t>Vyplň dotazník o predbežnom záujme, ktorý nájdeš</a:t>
            </a:r>
            <a:r>
              <a:rPr lang="sk-SK" b="1" dirty="0"/>
              <a:t> </a:t>
            </a:r>
            <a:r>
              <a:rPr lang="sk-SK" dirty="0"/>
              <a:t>tu</a:t>
            </a:r>
            <a:r>
              <a:rPr lang="sk-SK" b="1" dirty="0"/>
              <a:t>:</a:t>
            </a:r>
            <a:endParaRPr lang="en-US" b="1" dirty="0"/>
          </a:p>
          <a:p>
            <a:pPr lvl="1">
              <a:lnSpc>
                <a:spcPct val="120000"/>
              </a:lnSpc>
            </a:pPr>
            <a:r>
              <a:rPr lang="sk-SK" dirty="0">
                <a:hlinkClick r:id="rId2"/>
              </a:rPr>
              <a:t>https://dotazniky.itakademia.sk/</a:t>
            </a:r>
            <a:endParaRPr lang="sk-SK" dirty="0"/>
          </a:p>
          <a:p>
            <a:pPr lvl="1">
              <a:lnSpc>
                <a:spcPct val="120000"/>
              </a:lnSpc>
            </a:pPr>
            <a:r>
              <a:rPr lang="sk-SK" dirty="0"/>
              <a:t>Typ dotazníka: </a:t>
            </a:r>
            <a:r>
              <a:rPr lang="sk-SK" b="1" dirty="0"/>
              <a:t>Študenti VŠ: Prihláška k získaniu certifikátu ECDL (predbežný záujem</a:t>
            </a:r>
            <a:r>
              <a:rPr lang="sk-SK" b="1" dirty="0" smtClean="0"/>
              <a:t>)</a:t>
            </a:r>
            <a:endParaRPr lang="sk-SK" b="1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k-SK" dirty="0"/>
              <a:t>Následne dostaneš email s </a:t>
            </a:r>
            <a:r>
              <a:rPr lang="sk-SK" b="1" dirty="0"/>
              <a:t>registračným menom a heslom</a:t>
            </a:r>
            <a:r>
              <a:rPr lang="sk-SK" dirty="0"/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k-SK" b="1" dirty="0"/>
              <a:t>Prihlás</a:t>
            </a:r>
            <a:r>
              <a:rPr lang="sk-SK" dirty="0"/>
              <a:t> sa s menom a heslom na stránke </a:t>
            </a:r>
            <a:r>
              <a:rPr lang="sk-SK" b="1" dirty="0">
                <a:hlinkClick r:id="rId3"/>
              </a:rPr>
              <a:t>https://registracia.itakademia.sk/</a:t>
            </a:r>
            <a:r>
              <a:rPr lang="sk-SK" dirty="0"/>
              <a:t>  </a:t>
            </a:r>
            <a:r>
              <a:rPr lang="sk-SK" dirty="0" smtClean="0"/>
              <a:t>na aktivitu: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k-SK" b="1" dirty="0" smtClean="0"/>
              <a:t>      </a:t>
            </a:r>
            <a:r>
              <a:rPr lang="sk-SK" b="1" u="sng" dirty="0" smtClean="0"/>
              <a:t>Získanie medzinárodného </a:t>
            </a:r>
            <a:r>
              <a:rPr lang="sk-SK" b="1" u="sng" dirty="0"/>
              <a:t>certifikátu ECDL (UNIZA</a:t>
            </a:r>
            <a:r>
              <a:rPr lang="sk-SK" b="1" u="sng" dirty="0" smtClean="0"/>
              <a:t>) </a:t>
            </a:r>
            <a:r>
              <a:rPr lang="sk-SK" sz="1800" dirty="0"/>
              <a:t>(</a:t>
            </a:r>
            <a:r>
              <a:rPr lang="sk-SK" sz="1800" dirty="0" smtClean="0"/>
              <a:t>až na </a:t>
            </a:r>
            <a:r>
              <a:rPr lang="sk-SK" sz="1800" b="1" dirty="0" smtClean="0"/>
              <a:t>konci stránky</a:t>
            </a:r>
            <a:r>
              <a:rPr lang="sk-SK" sz="1800" dirty="0" smtClean="0"/>
              <a:t>)</a:t>
            </a:r>
            <a:endParaRPr lang="sk-SK" sz="20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C668442-A7FA-4DBC-B682-4424C7F9C8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1529" y="2523299"/>
            <a:ext cx="5192288" cy="460533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1346447" y="5505367"/>
            <a:ext cx="9511551" cy="466898"/>
            <a:chOff x="1346447" y="5505367"/>
            <a:chExt cx="9511551" cy="466898"/>
          </a:xfrm>
        </p:grpSpPr>
        <p:pic>
          <p:nvPicPr>
            <p:cNvPr id="4" name="Obrázok 3">
              <a:extLst>
                <a:ext uri="{FF2B5EF4-FFF2-40B4-BE49-F238E27FC236}">
                  <a16:creationId xmlns:a16="http://schemas.microsoft.com/office/drawing/2014/main" id="{D18A53A0-AF24-4412-8ABE-55160B6B3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46447" y="5505367"/>
              <a:ext cx="9330663" cy="466898"/>
            </a:xfrm>
            <a:prstGeom prst="rect">
              <a:avLst/>
            </a:prstGeom>
          </p:spPr>
        </p:pic>
        <p:sp>
          <p:nvSpPr>
            <p:cNvPr id="6" name="Obdĺžnik 5"/>
            <p:cNvSpPr/>
            <p:nvPr/>
          </p:nvSpPr>
          <p:spPr>
            <a:xfrm>
              <a:off x="9565105" y="5505367"/>
              <a:ext cx="1292893" cy="37807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8075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prihlásiť? časť </a:t>
            </a:r>
            <a:r>
              <a:rPr lang="sk-SK" b="1" dirty="0" smtClean="0">
                <a:solidFill>
                  <a:srgbClr val="00B0F0"/>
                </a:solidFill>
              </a:rPr>
              <a:t>2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922714"/>
            <a:ext cx="10515600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r>
              <a:rPr lang="sk-SK" dirty="0" smtClean="0"/>
              <a:t>Potvrdiť účasť </a:t>
            </a:r>
            <a:r>
              <a:rPr lang="sk-SK" b="1" dirty="0">
                <a:hlinkClick r:id="rId2"/>
              </a:rPr>
              <a:t>https://registracia.itakademia.sk/</a:t>
            </a:r>
            <a:r>
              <a:rPr lang="sk-SK" dirty="0"/>
              <a:t>  na aktivitu: </a:t>
            </a:r>
            <a:r>
              <a:rPr lang="sk-SK" b="1" u="sng" dirty="0"/>
              <a:t>Získanie medzinárodného certifikátu ECDL (UNIZA</a:t>
            </a:r>
            <a:r>
              <a:rPr lang="sk-SK" b="1" u="sng" dirty="0" smtClean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endParaRPr lang="sk-SK" b="1" u="sng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endParaRPr lang="sk-SK" b="1" u="sng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endParaRPr lang="sk-SK" b="1" u="sng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r>
              <a:rPr lang="sk-SK" dirty="0" smtClean="0"/>
              <a:t>Stiahnuť prihlášku z portálu </a:t>
            </a:r>
            <a:r>
              <a:rPr lang="sk-SK" b="1" dirty="0">
                <a:hlinkClick r:id="rId2"/>
              </a:rPr>
              <a:t>https://registracia.itakademia.sk/</a:t>
            </a:r>
            <a:endParaRPr lang="sk-SK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endParaRPr lang="sk-SK" dirty="0"/>
          </a:p>
        </p:txBody>
      </p:sp>
      <p:grpSp>
        <p:nvGrpSpPr>
          <p:cNvPr id="9" name="Skupina 8"/>
          <p:cNvGrpSpPr/>
          <p:nvPr/>
        </p:nvGrpSpPr>
        <p:grpSpPr>
          <a:xfrm>
            <a:off x="1419725" y="4656362"/>
            <a:ext cx="8157411" cy="1642861"/>
            <a:chOff x="1419725" y="4656362"/>
            <a:chExt cx="8157411" cy="1642861"/>
          </a:xfrm>
        </p:grpSpPr>
        <p:pic>
          <p:nvPicPr>
            <p:cNvPr id="7" name="Obrázo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725" y="4656362"/>
              <a:ext cx="8157411" cy="1642861"/>
            </a:xfrm>
            <a:prstGeom prst="rect">
              <a:avLst/>
            </a:prstGeom>
          </p:spPr>
        </p:pic>
        <p:sp>
          <p:nvSpPr>
            <p:cNvPr id="8" name="Obdĺžnik 7"/>
            <p:cNvSpPr/>
            <p:nvPr/>
          </p:nvSpPr>
          <p:spPr>
            <a:xfrm>
              <a:off x="7964905" y="5654842"/>
              <a:ext cx="276727" cy="3368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419726" y="1955444"/>
            <a:ext cx="8549253" cy="1726219"/>
            <a:chOff x="1419726" y="1955444"/>
            <a:chExt cx="8549253" cy="1726219"/>
          </a:xfrm>
        </p:grpSpPr>
        <p:pic>
          <p:nvPicPr>
            <p:cNvPr id="6" name="Obrázok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726" y="1955444"/>
              <a:ext cx="8549253" cy="1726219"/>
            </a:xfrm>
            <a:prstGeom prst="rect">
              <a:avLst/>
            </a:prstGeom>
          </p:spPr>
        </p:pic>
        <p:sp>
          <p:nvSpPr>
            <p:cNvPr id="10" name="Obdĺžnik 9"/>
            <p:cNvSpPr/>
            <p:nvPr/>
          </p:nvSpPr>
          <p:spPr>
            <a:xfrm>
              <a:off x="8554453" y="2818553"/>
              <a:ext cx="1287379" cy="57435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79504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prihlásiť? časť </a:t>
            </a:r>
            <a:r>
              <a:rPr lang="sk-SK" b="1" dirty="0" smtClean="0">
                <a:solidFill>
                  <a:srgbClr val="00B0F0"/>
                </a:solidFill>
              </a:rPr>
              <a:t>3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2714"/>
            <a:ext cx="11024937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sk-SK" dirty="0" smtClean="0"/>
              <a:t>Prihlášku </a:t>
            </a:r>
            <a:r>
              <a:rPr lang="sk-SK" b="1" dirty="0" smtClean="0"/>
              <a:t>vytlačiť</a:t>
            </a:r>
            <a:r>
              <a:rPr lang="sk-SK" dirty="0"/>
              <a:t> </a:t>
            </a:r>
            <a:r>
              <a:rPr lang="sk-SK" dirty="0" smtClean="0"/>
              <a:t>a </a:t>
            </a:r>
            <a:r>
              <a:rPr lang="sk-SK" b="1" dirty="0" smtClean="0"/>
              <a:t>podpísať</a:t>
            </a:r>
            <a:r>
              <a:rPr lang="sk-SK" dirty="0" smtClean="0"/>
              <a:t>. Následne je potrebné prihlášku naskenovať, nahrať na portál </a:t>
            </a:r>
            <a:r>
              <a:rPr lang="sk-SK" b="1" dirty="0">
                <a:hlinkClick r:id="rId2"/>
              </a:rPr>
              <a:t>https://registracia.itakademia.sk</a:t>
            </a:r>
            <a:r>
              <a:rPr lang="sk-SK" b="1" dirty="0" smtClean="0">
                <a:hlinkClick r:id="rId2"/>
              </a:rPr>
              <a:t>/</a:t>
            </a:r>
            <a:endParaRPr lang="sk-SK" b="1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b="1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b="1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b="1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sk-SK" b="1" dirty="0" smtClean="0"/>
              <a:t>Podpísanú</a:t>
            </a:r>
            <a:r>
              <a:rPr lang="sk-SK" dirty="0" smtClean="0"/>
              <a:t> prihlášku je nutné nakoniec </a:t>
            </a:r>
            <a:r>
              <a:rPr lang="sk-SK" b="1" dirty="0" smtClean="0"/>
              <a:t>odovzdať</a:t>
            </a:r>
            <a:r>
              <a:rPr lang="sk-SK" dirty="0" smtClean="0"/>
              <a:t> </a:t>
            </a:r>
            <a:r>
              <a:rPr lang="sk-SK" b="1" dirty="0" smtClean="0"/>
              <a:t>v</a:t>
            </a:r>
            <a:r>
              <a:rPr lang="sk-SK" dirty="0" smtClean="0"/>
              <a:t> </a:t>
            </a:r>
            <a:r>
              <a:rPr lang="sk-SK" b="1" dirty="0" smtClean="0"/>
              <a:t>papierovej</a:t>
            </a:r>
            <a:r>
              <a:rPr lang="sk-SK" dirty="0" smtClean="0"/>
              <a:t> forme </a:t>
            </a:r>
            <a:r>
              <a:rPr lang="sk-SK" b="1" dirty="0" smtClean="0"/>
              <a:t>príslušnému pracovníkovi ECDL</a:t>
            </a:r>
            <a:r>
              <a:rPr lang="sk-SK" dirty="0" smtClean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endParaRPr lang="sk-SK" dirty="0"/>
          </a:p>
        </p:txBody>
      </p:sp>
      <p:grpSp>
        <p:nvGrpSpPr>
          <p:cNvPr id="5" name="Skupina 4"/>
          <p:cNvGrpSpPr/>
          <p:nvPr/>
        </p:nvGrpSpPr>
        <p:grpSpPr>
          <a:xfrm>
            <a:off x="1395666" y="1975141"/>
            <a:ext cx="8157411" cy="1642861"/>
            <a:chOff x="1347536" y="2009415"/>
            <a:chExt cx="8157411" cy="1642861"/>
          </a:xfrm>
        </p:grpSpPr>
        <p:pic>
          <p:nvPicPr>
            <p:cNvPr id="8" name="Obrázok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7536" y="2009415"/>
              <a:ext cx="8157411" cy="1642861"/>
            </a:xfrm>
            <a:prstGeom prst="rect">
              <a:avLst/>
            </a:prstGeom>
          </p:spPr>
        </p:pic>
        <p:sp>
          <p:nvSpPr>
            <p:cNvPr id="4" name="Obdĺžnik 3"/>
            <p:cNvSpPr/>
            <p:nvPr/>
          </p:nvSpPr>
          <p:spPr>
            <a:xfrm>
              <a:off x="8157409" y="3019926"/>
              <a:ext cx="276727" cy="3368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42085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prihlásiť? časť 4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2714"/>
            <a:ext cx="11024937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8"/>
            </a:pPr>
            <a:r>
              <a:rPr lang="sk-SK" dirty="0"/>
              <a:t>Až po absolvovaní týchto krokov, </a:t>
            </a:r>
            <a:r>
              <a:rPr lang="sk-SK" b="1" dirty="0"/>
              <a:t>získaš následne prístup </a:t>
            </a:r>
            <a:r>
              <a:rPr lang="sk-SK" dirty="0"/>
              <a:t>na vzdelávací portál </a:t>
            </a:r>
            <a:r>
              <a:rPr lang="sk-SK" b="1" dirty="0">
                <a:hlinkClick r:id="rId2"/>
              </a:rPr>
              <a:t>https://vzdelavanie.itakademia.sk/</a:t>
            </a:r>
            <a:endParaRPr lang="sk-SK" b="1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8"/>
            </a:pPr>
            <a:r>
              <a:rPr lang="sk-SK" dirty="0"/>
              <a:t>Na portáli </a:t>
            </a:r>
            <a:r>
              <a:rPr lang="sk-SK" b="1" dirty="0">
                <a:hlinkClick r:id="rId2"/>
              </a:rPr>
              <a:t>https://vzdelavanie.itakademia.sk/</a:t>
            </a:r>
            <a:r>
              <a:rPr lang="sk-SK" b="1" dirty="0"/>
              <a:t> </a:t>
            </a:r>
            <a:r>
              <a:rPr lang="sk-SK" dirty="0"/>
              <a:t>vyplň </a:t>
            </a:r>
            <a:r>
              <a:rPr lang="sk-SK" b="1" dirty="0"/>
              <a:t>vstupné testy</a:t>
            </a:r>
            <a:r>
              <a:rPr lang="sk-SK" dirty="0"/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8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530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prihlásiť? časť 5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2714"/>
            <a:ext cx="11024937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r>
              <a:rPr lang="sk-SK" b="1" dirty="0" smtClean="0"/>
              <a:t>Prihlás </a:t>
            </a:r>
            <a:r>
              <a:rPr lang="sk-SK" b="1" dirty="0"/>
              <a:t>sa na konzultácie z modulov</a:t>
            </a:r>
            <a:r>
              <a:rPr lang="sk-SK" dirty="0"/>
              <a:t>, ktoré si si vybral. </a:t>
            </a:r>
            <a:r>
              <a:rPr lang="sk-SK" b="1" dirty="0"/>
              <a:t>Na každý modul je potrebné sa prihlásiť na jeden termín konzultácií.</a:t>
            </a:r>
            <a:r>
              <a:rPr lang="sk-SK" dirty="0"/>
              <a:t> </a:t>
            </a:r>
            <a:r>
              <a:rPr lang="sk-SK" b="1" dirty="0"/>
              <a:t>Pre štyri moduly treba byť prihlásený na štyri rôzne konzultácie.</a:t>
            </a:r>
            <a:r>
              <a:rPr lang="sk-SK" dirty="0"/>
              <a:t> </a:t>
            </a:r>
            <a:r>
              <a:rPr lang="sk-SK" b="1" dirty="0"/>
              <a:t>Prihlásiť sa je možné len na voľné termíny konzultácií</a:t>
            </a:r>
            <a:r>
              <a:rPr lang="sk-SK" dirty="0" smtClean="0"/>
              <a:t>. Osobná účasť nie je nutná.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endParaRPr lang="sk-SK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1378618" y="3046747"/>
            <a:ext cx="4705350" cy="1438275"/>
            <a:chOff x="1240757" y="4839451"/>
            <a:chExt cx="4705350" cy="1438275"/>
          </a:xfrm>
        </p:grpSpPr>
        <p:pic>
          <p:nvPicPr>
            <p:cNvPr id="7" name="Obrázo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0757" y="4839451"/>
              <a:ext cx="4705350" cy="1438275"/>
            </a:xfrm>
            <a:prstGeom prst="rect">
              <a:avLst/>
            </a:prstGeom>
          </p:spPr>
        </p:pic>
        <p:sp>
          <p:nvSpPr>
            <p:cNvPr id="9" name="Obdĺžnik 8"/>
            <p:cNvSpPr/>
            <p:nvPr/>
          </p:nvSpPr>
          <p:spPr>
            <a:xfrm>
              <a:off x="1335505" y="4839451"/>
              <a:ext cx="3801979" cy="45444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6083968" y="3046747"/>
            <a:ext cx="4383505" cy="1438275"/>
            <a:chOff x="5946106" y="4791805"/>
            <a:chExt cx="5562601" cy="1924050"/>
          </a:xfrm>
        </p:grpSpPr>
        <p:pic>
          <p:nvPicPr>
            <p:cNvPr id="10" name="Obrázok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6107" y="4791805"/>
              <a:ext cx="5562600" cy="1924050"/>
            </a:xfrm>
            <a:prstGeom prst="rect">
              <a:avLst/>
            </a:prstGeom>
          </p:spPr>
        </p:pic>
        <p:sp>
          <p:nvSpPr>
            <p:cNvPr id="11" name="Obdĺžnik 10"/>
            <p:cNvSpPr/>
            <p:nvPr/>
          </p:nvSpPr>
          <p:spPr>
            <a:xfrm>
              <a:off x="5946106" y="5677025"/>
              <a:ext cx="5562601" cy="50720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pic>
        <p:nvPicPr>
          <p:cNvPr id="14" name="Obrázo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8617" y="4439066"/>
            <a:ext cx="9594683" cy="217915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540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588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B0F0"/>
                </a:solidFill>
              </a:rPr>
              <a:t>Ako sa prihlásiť? časť </a:t>
            </a:r>
            <a:r>
              <a:rPr lang="sk-SK" b="1" dirty="0" smtClean="0">
                <a:solidFill>
                  <a:srgbClr val="00B0F0"/>
                </a:solidFill>
              </a:rPr>
              <a:t>6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922714"/>
            <a:ext cx="11024937" cy="57274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11"/>
            </a:pPr>
            <a:r>
              <a:rPr lang="sk-SK" b="1" dirty="0"/>
              <a:t>Až po prihlásení na konzultácie je možné sa prihlásiť na </a:t>
            </a:r>
            <a:r>
              <a:rPr lang="sk-SK" b="1" dirty="0" smtClean="0"/>
              <a:t>finálne praktické testy </a:t>
            </a:r>
            <a:r>
              <a:rPr lang="sk-SK" b="1" dirty="0"/>
              <a:t>z modulov ECDL:  </a:t>
            </a:r>
            <a:r>
              <a:rPr lang="sk-SK" b="1" dirty="0">
                <a:hlinkClick r:id="rId2"/>
              </a:rPr>
              <a:t>https://registracia.itakademia.sk</a:t>
            </a:r>
            <a:r>
              <a:rPr lang="sk-SK" b="1" dirty="0" smtClean="0">
                <a:hlinkClick r:id="rId2"/>
              </a:rPr>
              <a:t>/</a:t>
            </a:r>
            <a:r>
              <a:rPr lang="sk-SK" b="1" dirty="0" smtClean="0"/>
              <a:t>  Na týchto testoch je nutná fyzická účasť.</a:t>
            </a:r>
          </a:p>
          <a:p>
            <a:pPr lvl="1">
              <a:lnSpc>
                <a:spcPct val="120000"/>
              </a:lnSpc>
            </a:pPr>
            <a:r>
              <a:rPr lang="sk-SK" b="1" dirty="0" smtClean="0"/>
              <a:t>Pre štyri moduly je potrebné </a:t>
            </a:r>
            <a:r>
              <a:rPr lang="sk-SK" b="1" dirty="0"/>
              <a:t>absolvovať </a:t>
            </a:r>
            <a:r>
              <a:rPr lang="sk-SK" b="1" dirty="0" smtClean="0"/>
              <a:t>štyri testy.</a:t>
            </a:r>
          </a:p>
          <a:p>
            <a:pPr lvl="1">
              <a:lnSpc>
                <a:spcPct val="120000"/>
              </a:lnSpc>
            </a:pPr>
            <a:r>
              <a:rPr lang="sk-SK" b="1" dirty="0" smtClean="0"/>
              <a:t>Jeden test trvá 45 minút. Spolu 4 x 45 min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1"/>
            </a:pPr>
            <a:r>
              <a:rPr lang="sk-SK" dirty="0" smtClean="0"/>
              <a:t>Po absolvovaní testov z modulov ECDL je potrebné absolvovať na vzdelávacom portáli </a:t>
            </a:r>
            <a:r>
              <a:rPr lang="sk-SK" b="1" dirty="0" smtClean="0">
                <a:hlinkClick r:id="rId3"/>
              </a:rPr>
              <a:t>https://vzdelavanie.itakademia.sk/</a:t>
            </a:r>
            <a:r>
              <a:rPr lang="sk-SK" b="1" dirty="0" smtClean="0"/>
              <a:t> </a:t>
            </a:r>
            <a:r>
              <a:rPr lang="sk-SK" dirty="0" smtClean="0"/>
              <a:t>záverečný test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1"/>
            </a:pPr>
            <a:r>
              <a:rPr lang="sk-SK" dirty="0" smtClean="0"/>
              <a:t>Po splnení všetkých krokov dostanete </a:t>
            </a:r>
            <a:r>
              <a:rPr lang="sk-SK" b="1" dirty="0" smtClean="0"/>
              <a:t>ECDL certifikát.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40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290</Words>
  <Application>Microsoft Office PowerPoint</Application>
  <PresentationFormat>Širokouhlá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Motív balíka Office</vt:lpstr>
      <vt:lpstr>Certifikácia ECDL</vt:lpstr>
      <vt:lpstr>Ako sa prihlásiť? časť 1</vt:lpstr>
      <vt:lpstr>Ako sa prihlásiť? časť 2</vt:lpstr>
      <vt:lpstr>Ako sa prihlásiť? časť 3</vt:lpstr>
      <vt:lpstr>Ako sa prihlásiť? časť 4</vt:lpstr>
      <vt:lpstr>Ako sa prihlásiť? časť 5</vt:lpstr>
      <vt:lpstr>Ako sa prihlásiť? časť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Certifikácia ECDL  (Európsky vodičský preukaz pre počítače)</dc:title>
  <dc:creator>Jozef Papán</dc:creator>
  <cp:lastModifiedBy>Ing. Jozef Papán, PhD.</cp:lastModifiedBy>
  <cp:revision>29</cp:revision>
  <dcterms:created xsi:type="dcterms:W3CDTF">2019-02-15T12:13:37Z</dcterms:created>
  <dcterms:modified xsi:type="dcterms:W3CDTF">2019-02-26T14:26:51Z</dcterms:modified>
</cp:coreProperties>
</file>