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4E3"/>
    <a:srgbClr val="69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68F9-9907-44BF-84CD-FC5C8C3285B3}" type="datetimeFigureOut">
              <a:rPr lang="sk-SK" smtClean="0"/>
              <a:t>26.02.2019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022F-B17C-4060-B398-1D53B7DFC3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653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AD783-6515-4050-90AD-AEA51341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2F63B4-D66A-4143-B756-D7FC93EF6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3A3952-1E12-43DC-ABD1-03C4D801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59EE-C070-48EF-83D1-7A0F499B9953}" type="datetime1">
              <a:rPr lang="sk-SK" smtClean="0"/>
              <a:t>26.02.2019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EBDA9B4-1DBB-4EC6-B492-50AB5DE9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4555834-83C9-4055-85C5-F760F60C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4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5E6B5-6677-4BEF-B29B-FE839CED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A88049D2-0C24-4FC1-A934-7BE47F206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38DA4A-87E3-4207-ADC8-AD78F8D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547C-028B-4328-A5A8-97060FE6058E}" type="datetime1">
              <a:rPr lang="sk-SK" smtClean="0"/>
              <a:t>26.02.2019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0700C7-7309-4C1A-92D8-CA32D776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7F2EC71-8D14-44F1-8E76-E62E745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12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01F6560-4264-4D28-B6B4-AD1F45707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1390B57-614B-4B21-9649-0C5F1CE89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901CC9-D78D-44D7-B6A9-BE4A800F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9F4C-DBE6-4FD1-B3D4-E8CF3B681CA3}" type="datetime1">
              <a:rPr lang="sk-SK" smtClean="0"/>
              <a:t>26.02.2019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EE7A6A-A0D6-441C-B9AE-7AA526F6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7CC6CD-FBAA-4596-8B8F-A354CB8B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63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D710-F0AB-4A19-8302-CC9E8292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D6B2E4-7ABB-46AA-8194-FEE3214D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0F22D5-C2B1-4637-AA40-0133E651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9FD-31C7-460D-89B3-1A541BDF4297}" type="datetime1">
              <a:rPr lang="sk-SK" smtClean="0"/>
              <a:t>26.02.2019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F501C42-56A3-4373-B1F0-279EDAE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8C5506-1386-495C-90A5-33B483B8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6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6F0C1-5484-471F-BF3F-48E4565B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1012046-A368-42BF-B982-F2CA78DC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38976B-7249-439B-B048-186BC983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825F-F570-4FFC-826D-B5C0A40944CC}" type="datetime1">
              <a:rPr lang="sk-SK" smtClean="0"/>
              <a:t>26.02.2019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5D7E28-6206-405F-B69F-D467A43E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E5848D0-04B2-4D84-A831-47D5EBA0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17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735F9-41ED-46B0-84A6-0F3BFC0F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A23808-3B04-4D30-93B8-F6B90B5CA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B511175-C1F0-4713-8282-E91EAD7F3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C2D495-41B6-40CF-80EC-E3A25854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AD80-E65E-4A52-BA49-830BD2A8C29A}" type="datetime1">
              <a:rPr lang="sk-SK" smtClean="0"/>
              <a:t>26.02.2019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E940C9C-51FB-4DFC-9B68-FB1E7C81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3CD9E70-B0C4-472F-985F-5C281E66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8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6D7ED-3A4A-4DAC-8E73-5C937CB4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5D04A42-E2D1-4B9E-A5D2-71BEB243D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FC52D90-ADC5-457E-B6DB-75048AB8A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08A3012-BB55-4236-A9CE-F1DB9EFB1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5D53032-F3EE-4302-92C7-9BBDF9593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E87513E-DD0D-4EDB-9C49-61C52B8B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F1B2-6700-43A5-B570-35FE2F5ED05C}" type="datetime1">
              <a:rPr lang="sk-SK" smtClean="0"/>
              <a:t>26.02.2019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D8E91FE-07E6-453F-ADE6-FC8DDEF5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7D19E9A-341A-4C9A-AC7F-DAED62B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887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4D5B5-2BE7-4067-B30A-F7B2CAC6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317D075-60D5-449A-B478-27629937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2C9F-B5B9-4809-8CC0-1FE78D5281C8}" type="datetime1">
              <a:rPr lang="sk-SK" smtClean="0"/>
              <a:t>26.02.2019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6B96935-84B4-4CD4-93F9-16443B6B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CE245E3-C892-4DED-80E3-B6A3F6AA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20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0F5BB62-D219-443C-9B8E-0008CEDC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7780-716D-4E11-B6BB-8DA98592C21A}" type="datetime1">
              <a:rPr lang="sk-SK" smtClean="0"/>
              <a:t>26.02.2019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07ABC9B-49E5-4952-B76D-58D4793F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AFBB32B-3957-44D2-B89A-BE1012AD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7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E6ED6-26E0-432A-951C-A9956F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6BF726-ACBF-4376-88C4-829F4BFF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9DC1E0E-15AD-466D-ACFC-965D3297D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72EF45-77E8-4B40-9323-7AF3039C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EA78-FF21-4E5E-A914-05FD31C4F759}" type="datetime1">
              <a:rPr lang="sk-SK" smtClean="0"/>
              <a:t>26.02.2019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8330A36-8929-4CDE-BCB4-614B6B08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5F6B3F9-AECD-4A5A-BD69-0FF3BEE4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27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89B1E-8D94-4C10-BA18-02C5C60B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7984F23-3C81-467E-8FA7-AA15C4034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6EE5D34-B116-43C9-8164-9D21E74FC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8E6F2D7-2F8F-4B9F-85AC-74D32070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D9E9-401A-4327-8A79-847528A14A5D}" type="datetime1">
              <a:rPr lang="sk-SK" smtClean="0"/>
              <a:t>26.02.2019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7F87BBF-7C1B-49BD-9F5B-3E035402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940B382-3B25-41C8-B949-F21102BF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9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08827DA-E37C-4504-8902-A049D197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06560CC-8E32-4F10-B7C5-3C23B6BF0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1433FB-A7FE-49D8-AE2C-E5DD293CC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0FD5-D86C-47B7-994B-AF8C4013E64D}" type="datetime1">
              <a:rPr lang="sk-SK" smtClean="0"/>
              <a:t>26.02.2019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416D1A-8224-4EFF-ACAE-1E8E4CB4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82918B-736A-42AE-8EF5-F14733E7F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9F33-F9B3-4BCC-BA58-2B5C7D284B65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2" descr="https://www.ecdl.sk/buxus/images/image_7_6_v1.png">
            <a:extLst>
              <a:ext uri="{FF2B5EF4-FFF2-40B4-BE49-F238E27FC236}">
                <a16:creationId xmlns:a16="http://schemas.microsoft.com/office/drawing/2014/main" id="{2121AB6E-7E7D-4C8E-A919-434C96C26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51" y="0"/>
            <a:ext cx="2290449" cy="8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8B96EDC-FB28-4A79-8F2C-9A836F9D98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97" y="177425"/>
            <a:ext cx="1995054" cy="647509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01EDB248-5933-4259-BAB6-F37F6D49B424}"/>
              </a:ext>
            </a:extLst>
          </p:cNvPr>
          <p:cNvSpPr/>
          <p:nvPr userDrawn="1"/>
        </p:nvSpPr>
        <p:spPr>
          <a:xfrm>
            <a:off x="0" y="1"/>
            <a:ext cx="102637" cy="6858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6310E21-7164-42F6-9F61-DDB84D4D5A49}"/>
              </a:ext>
            </a:extLst>
          </p:cNvPr>
          <p:cNvSpPr/>
          <p:nvPr userDrawn="1"/>
        </p:nvSpPr>
        <p:spPr>
          <a:xfrm rot="16200000">
            <a:off x="6042291" y="713070"/>
            <a:ext cx="102637" cy="12204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c-ecdl.kis.fri.uniza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cia.itakademia.sk/" TargetMode="External"/><Relationship Id="rId2" Type="http://schemas.openxmlformats.org/officeDocument/2006/relationships/hyperlink" Target="https://dotazniky.itakademi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cia.itakademia.s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gistracia.itakademia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zdelavanie.itakademia.s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zdelavanie.itakademia.sk/" TargetMode="External"/><Relationship Id="rId2" Type="http://schemas.openxmlformats.org/officeDocument/2006/relationships/hyperlink" Target="https://registracia.itakademia.s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86533-5510-4139-9C6A-E80454E84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00B0F0"/>
                </a:solidFill>
              </a:rPr>
              <a:t>Školenie a certifikácia ECDL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AA2C95-B7C9-4197-A5FE-94206BFE5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/>
              <a:t>Postup prihlásenia pre študentov v rámci projektu IT akadémia</a:t>
            </a:r>
          </a:p>
        </p:txBody>
      </p:sp>
      <p:pic>
        <p:nvPicPr>
          <p:cNvPr id="7" name="Obrázok 6" descr="Obrázok, na ktorom je text&#10;&#10;Popis sa automaticky vygeneroval">
            <a:extLst>
              <a:ext uri="{FF2B5EF4-FFF2-40B4-BE49-F238E27FC236}">
                <a16:creationId xmlns:a16="http://schemas.microsoft.com/office/drawing/2014/main" id="{A50F113E-8103-48DA-83D1-C1402D7A6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4"/>
          <a:stretch/>
        </p:blipFill>
        <p:spPr>
          <a:xfrm>
            <a:off x="-9331" y="5628596"/>
            <a:ext cx="12201331" cy="1253527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70CA1318-FF65-420C-8B9E-A50EE0CADC32}"/>
              </a:ext>
            </a:extLst>
          </p:cNvPr>
          <p:cNvSpPr/>
          <p:nvPr/>
        </p:nvSpPr>
        <p:spPr>
          <a:xfrm>
            <a:off x="0" y="1"/>
            <a:ext cx="102637" cy="6858000"/>
          </a:xfrm>
          <a:prstGeom prst="rect">
            <a:avLst/>
          </a:prstGeom>
          <a:solidFill>
            <a:srgbClr val="67C4E3"/>
          </a:solidFill>
          <a:ln>
            <a:solidFill>
              <a:srgbClr val="69C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905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D20955-545A-43A0-91CB-38F1D071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B0F0"/>
                </a:solidFill>
              </a:rPr>
              <a:t>Certifikácia ECDL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E1A75DC-8CF7-4161-893E-E614DB738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930775"/>
          </a:xfrm>
        </p:spPr>
        <p:txBody>
          <a:bodyPr>
            <a:normAutofit fontScale="62500" lnSpcReduction="20000"/>
          </a:bodyPr>
          <a:lstStyle/>
          <a:p>
            <a:r>
              <a:rPr lang="sk-SK" dirty="0"/>
              <a:t>Certifikácia zahŕňa </a:t>
            </a:r>
            <a:r>
              <a:rPr lang="sk-SK" b="1" dirty="0"/>
              <a:t>školenie</a:t>
            </a:r>
            <a:r>
              <a:rPr lang="sk-SK" dirty="0"/>
              <a:t> a následné </a:t>
            </a:r>
            <a:r>
              <a:rPr lang="sk-SK" b="1" dirty="0"/>
              <a:t>otestovanie</a:t>
            </a:r>
            <a:r>
              <a:rPr lang="sk-SK" dirty="0"/>
              <a:t> zo </a:t>
            </a:r>
            <a:r>
              <a:rPr lang="sk-SK" b="1" dirty="0"/>
              <a:t>štyroch</a:t>
            </a:r>
            <a:r>
              <a:rPr lang="sk-SK" dirty="0"/>
              <a:t> modulov. Dostupné moduly sú: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počítačom a OS Windows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Word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Excel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MS PowerPoint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Základy práce s </a:t>
            </a:r>
            <a:r>
              <a:rPr lang="sk-SK" b="1" dirty="0"/>
              <a:t>internetom a MS Outlook</a:t>
            </a:r>
          </a:p>
          <a:p>
            <a:pPr lvl="1"/>
            <a:endParaRPr lang="sk-SK" dirty="0"/>
          </a:p>
          <a:p>
            <a:r>
              <a:rPr lang="sk-SK" dirty="0"/>
              <a:t>Úspešná</a:t>
            </a:r>
            <a:r>
              <a:rPr lang="sk-SK" b="1" dirty="0"/>
              <a:t> ECDL certifikácia</a:t>
            </a:r>
            <a:r>
              <a:rPr lang="sk-SK" dirty="0"/>
              <a:t> v rámci projektu IT akadémia je </a:t>
            </a:r>
            <a:r>
              <a:rPr lang="sk-SK" b="1" dirty="0"/>
              <a:t>zadarmo</a:t>
            </a:r>
          </a:p>
          <a:p>
            <a:endParaRPr lang="sk-SK" sz="1800" dirty="0"/>
          </a:p>
          <a:p>
            <a:r>
              <a:rPr lang="sk-SK" b="1" dirty="0"/>
              <a:t>Prečo</a:t>
            </a:r>
            <a:r>
              <a:rPr lang="sk-SK" dirty="0"/>
              <a:t> sa certifikovať?</a:t>
            </a:r>
          </a:p>
          <a:p>
            <a:pPr lvl="1">
              <a:spcBef>
                <a:spcPts val="1200"/>
              </a:spcBef>
            </a:pPr>
            <a:r>
              <a:rPr lang="sk-SK" dirty="0"/>
              <a:t>Certifikát je </a:t>
            </a:r>
            <a:r>
              <a:rPr lang="sk-SK" b="1" dirty="0"/>
              <a:t>medzinárodne uznávaný </a:t>
            </a:r>
            <a:r>
              <a:rPr lang="sk-SK" dirty="0"/>
              <a:t>a podporovaný slovenskými zamestnávateľmi</a:t>
            </a:r>
          </a:p>
          <a:p>
            <a:pPr lvl="1">
              <a:spcBef>
                <a:spcPts val="1200"/>
              </a:spcBef>
            </a:pPr>
            <a:r>
              <a:rPr lang="sk-SK" b="1" dirty="0"/>
              <a:t>Potvrdzuje počítačové zručnosti</a:t>
            </a:r>
          </a:p>
          <a:p>
            <a:pPr lvl="1">
              <a:spcBef>
                <a:spcPts val="1200"/>
              </a:spcBef>
            </a:pPr>
            <a:r>
              <a:rPr lang="sk-SK" b="1" dirty="0"/>
              <a:t>Bonusové body ku skúške v rámci jedného predmetu</a:t>
            </a:r>
          </a:p>
          <a:p>
            <a:endParaRPr lang="sk-SK" b="1" dirty="0"/>
          </a:p>
          <a:p>
            <a:r>
              <a:rPr lang="sk-SK" dirty="0"/>
              <a:t>Kontakt a</a:t>
            </a:r>
            <a:r>
              <a:rPr lang="sk-SK" b="1" dirty="0"/>
              <a:t> prihlásenie</a:t>
            </a:r>
          </a:p>
          <a:p>
            <a:pPr lvl="1">
              <a:spcBef>
                <a:spcPts val="1200"/>
              </a:spcBef>
            </a:pPr>
            <a:r>
              <a:rPr lang="sk-SK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www.atc-ecdl.kis.fri.uniza.sk</a:t>
            </a:r>
            <a:endParaRPr lang="sk-SK" b="1" dirty="0">
              <a:solidFill>
                <a:srgbClr val="0070C0"/>
              </a:solidFill>
            </a:endParaRPr>
          </a:p>
          <a:p>
            <a:pPr lvl="1"/>
            <a:endParaRPr lang="sk-SK" b="1" dirty="0"/>
          </a:p>
          <a:p>
            <a:endParaRPr lang="sk-SK" b="1" dirty="0"/>
          </a:p>
          <a:p>
            <a:endParaRPr lang="sk-SK" b="1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21C89BBF-E850-4FEB-B7BA-388B1963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5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dirty="0"/>
              <a:t>Vyplň dotazník o predbežnom záujme, ktorý nájdeš</a:t>
            </a:r>
            <a:r>
              <a:rPr lang="sk-SK" sz="2400" b="1" dirty="0"/>
              <a:t> </a:t>
            </a:r>
            <a:r>
              <a:rPr lang="sk-SK" sz="2400" dirty="0"/>
              <a:t>tu</a:t>
            </a:r>
            <a:r>
              <a:rPr lang="sk-SK" sz="2400" b="1" dirty="0"/>
              <a:t>:</a:t>
            </a:r>
            <a:endParaRPr lang="en-US" sz="2400" b="1" dirty="0"/>
          </a:p>
          <a:p>
            <a:pPr lvl="1">
              <a:lnSpc>
                <a:spcPct val="120000"/>
              </a:lnSpc>
            </a:pPr>
            <a:r>
              <a:rPr lang="sk-SK" sz="2000" dirty="0">
                <a:hlinkClick r:id="rId2"/>
              </a:rPr>
              <a:t>https://dotazniky.itakademia.sk/</a:t>
            </a:r>
            <a:endParaRPr lang="sk-SK" sz="2000" dirty="0"/>
          </a:p>
          <a:p>
            <a:pPr lvl="1">
              <a:lnSpc>
                <a:spcPct val="120000"/>
              </a:lnSpc>
            </a:pPr>
            <a:r>
              <a:rPr lang="sk-SK" sz="2000" dirty="0"/>
              <a:t>Vyber typ dotazníka: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dirty="0"/>
              <a:t>Následne je potrebné vyčkať na email s </a:t>
            </a:r>
            <a:r>
              <a:rPr lang="sk-SK" sz="2400" b="1" dirty="0"/>
              <a:t>registračným menom a heslom </a:t>
            </a:r>
            <a:br>
              <a:rPr lang="sk-SK" sz="2400" b="1" dirty="0"/>
            </a:br>
            <a:r>
              <a:rPr lang="sk-SK" sz="2400" b="1" dirty="0"/>
              <a:t>(cca týždeň)</a:t>
            </a: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k-SK" sz="2400" b="1" dirty="0"/>
              <a:t>S údajmi z emailu sa prihlás </a:t>
            </a:r>
            <a:r>
              <a:rPr lang="sk-SK" sz="2400" dirty="0"/>
              <a:t>na stránke </a:t>
            </a:r>
            <a:r>
              <a:rPr lang="sk-SK" sz="2400" b="1" dirty="0">
                <a:hlinkClick r:id="rId3"/>
              </a:rPr>
              <a:t>https://registracia.itakademia.sk/</a:t>
            </a:r>
            <a:r>
              <a:rPr lang="sk-SK" sz="2400" dirty="0"/>
              <a:t>  </a:t>
            </a:r>
            <a:br>
              <a:rPr lang="sk-SK" sz="2400" dirty="0"/>
            </a:br>
            <a:r>
              <a:rPr lang="sk-SK" sz="2400" dirty="0"/>
              <a:t>na aktivitu: </a:t>
            </a:r>
            <a:r>
              <a:rPr lang="sk-SK" sz="2400" b="1" u="sng" dirty="0"/>
              <a:t>Získanie medzinárodného certifikátu ECDL (UNIZA) </a:t>
            </a:r>
            <a:r>
              <a:rPr lang="sk-SK" sz="1600" dirty="0"/>
              <a:t>(až na </a:t>
            </a:r>
            <a:r>
              <a:rPr lang="sk-SK" sz="1600" b="1" dirty="0"/>
              <a:t>konci stránky</a:t>
            </a:r>
            <a:r>
              <a:rPr lang="sk-SK" sz="1600" dirty="0"/>
              <a:t>)</a:t>
            </a:r>
            <a:endParaRPr lang="sk-SK" sz="18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668442-A7FA-4DBC-B682-4424C7F9C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983" y="2590353"/>
            <a:ext cx="5192288" cy="460533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340224" y="5230536"/>
            <a:ext cx="9511551" cy="466898"/>
            <a:chOff x="1346447" y="5505367"/>
            <a:chExt cx="9511551" cy="466898"/>
          </a:xfrm>
        </p:grpSpPr>
        <p:pic>
          <p:nvPicPr>
            <p:cNvPr id="4" name="Obrázok 3">
              <a:extLst>
                <a:ext uri="{FF2B5EF4-FFF2-40B4-BE49-F238E27FC236}">
                  <a16:creationId xmlns:a16="http://schemas.microsoft.com/office/drawing/2014/main" id="{D18A53A0-AF24-4412-8ABE-55160B6B3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6447" y="5505367"/>
              <a:ext cx="9330663" cy="466898"/>
            </a:xfrm>
            <a:prstGeom prst="rect">
              <a:avLst/>
            </a:prstGeom>
          </p:spPr>
        </p:pic>
        <p:sp>
          <p:nvSpPr>
            <p:cNvPr id="6" name="Obdĺžnik 5"/>
            <p:cNvSpPr/>
            <p:nvPr/>
          </p:nvSpPr>
          <p:spPr>
            <a:xfrm>
              <a:off x="9565105" y="5505367"/>
              <a:ext cx="1292893" cy="378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600"/>
            </a:p>
          </p:txBody>
        </p:sp>
      </p:grpSp>
      <p:sp>
        <p:nvSpPr>
          <p:cNvPr id="10" name="Zástupný objekt pre číslo snímky 9">
            <a:extLst>
              <a:ext uri="{FF2B5EF4-FFF2-40B4-BE49-F238E27FC236}">
                <a16:creationId xmlns:a16="http://schemas.microsoft.com/office/drawing/2014/main" id="{B4ABA29C-0ADB-44A9-88BF-DBED23FF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53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4E4F398B-9E72-4758-8080-4249249D0558}"/>
              </a:ext>
            </a:extLst>
          </p:cNvPr>
          <p:cNvGrpSpPr/>
          <p:nvPr/>
        </p:nvGrpSpPr>
        <p:grpSpPr>
          <a:xfrm>
            <a:off x="2736798" y="2565338"/>
            <a:ext cx="8194057" cy="1710545"/>
            <a:chOff x="1419726" y="1955444"/>
            <a:chExt cx="8549253" cy="1726219"/>
          </a:xfrm>
        </p:grpSpPr>
        <p:pic>
          <p:nvPicPr>
            <p:cNvPr id="9" name="Obrázok 8">
              <a:extLst>
                <a:ext uri="{FF2B5EF4-FFF2-40B4-BE49-F238E27FC236}">
                  <a16:creationId xmlns:a16="http://schemas.microsoft.com/office/drawing/2014/main" id="{85CE5D5C-CFD2-4A80-8B9F-ADAEF423C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26" y="1955444"/>
              <a:ext cx="8549253" cy="1726219"/>
            </a:xfrm>
            <a:prstGeom prst="rect">
              <a:avLst/>
            </a:prstGeom>
          </p:spPr>
        </p:pic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3F9EF028-B9B6-4D06-9E6C-2991A5069241}"/>
                </a:ext>
              </a:extLst>
            </p:cNvPr>
            <p:cNvSpPr/>
            <p:nvPr/>
          </p:nvSpPr>
          <p:spPr>
            <a:xfrm>
              <a:off x="8554453" y="2818553"/>
              <a:ext cx="1287379" cy="5743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dirty="0"/>
              <a:t>	3.1	Potvrdiť účasť </a:t>
            </a:r>
            <a:r>
              <a:rPr lang="sk-SK" sz="2400" b="1" dirty="0">
                <a:hlinkClick r:id="rId3"/>
              </a:rPr>
              <a:t>https://registracia.itakademia.sk/</a:t>
            </a:r>
            <a:r>
              <a:rPr lang="sk-SK" sz="2400" dirty="0"/>
              <a:t> na 				aktivitu: </a:t>
            </a:r>
            <a:r>
              <a:rPr lang="sk-SK" sz="2400" b="1" u="sng" dirty="0"/>
              <a:t>Získanie medzinárodného certifikátu ECDL (UNIZA)</a:t>
            </a:r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sk-SK" sz="2400" dirty="0"/>
              <a:t>	3.2	Stiahni si prihlášku z portálu: </a:t>
            </a:r>
            <a:r>
              <a:rPr lang="sk-SK" sz="2400" b="1" dirty="0">
                <a:hlinkClick r:id="rId3"/>
              </a:rPr>
              <a:t>https://registracia.itakademia.sk/</a:t>
            </a: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BCCFECE-7957-4BA2-B150-B5F468994B44}"/>
              </a:ext>
            </a:extLst>
          </p:cNvPr>
          <p:cNvGrpSpPr/>
          <p:nvPr/>
        </p:nvGrpSpPr>
        <p:grpSpPr>
          <a:xfrm>
            <a:off x="2736798" y="5007321"/>
            <a:ext cx="8157411" cy="1642861"/>
            <a:chOff x="1419725" y="4656362"/>
            <a:chExt cx="8157411" cy="1642861"/>
          </a:xfrm>
        </p:grpSpPr>
        <p:pic>
          <p:nvPicPr>
            <p:cNvPr id="12" name="Obrázok 11">
              <a:extLst>
                <a:ext uri="{FF2B5EF4-FFF2-40B4-BE49-F238E27FC236}">
                  <a16:creationId xmlns:a16="http://schemas.microsoft.com/office/drawing/2014/main" id="{FE47B8E3-4FE3-4FF7-99E9-D5E018AD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25" y="4656362"/>
              <a:ext cx="8157411" cy="1642861"/>
            </a:xfrm>
            <a:prstGeom prst="rect">
              <a:avLst/>
            </a:prstGeom>
          </p:spPr>
        </p:pic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B0AF9EB0-7DCE-4A09-8A03-46CDE2E193FD}"/>
                </a:ext>
              </a:extLst>
            </p:cNvPr>
            <p:cNvSpPr/>
            <p:nvPr/>
          </p:nvSpPr>
          <p:spPr>
            <a:xfrm>
              <a:off x="7964905" y="5654842"/>
              <a:ext cx="276727" cy="3368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FEB2851D-51F9-43B1-A440-C4BE91B67BCC}"/>
              </a:ext>
            </a:extLst>
          </p:cNvPr>
          <p:cNvCxnSpPr/>
          <p:nvPr/>
        </p:nvCxnSpPr>
        <p:spPr>
          <a:xfrm>
            <a:off x="8305101" y="2565338"/>
            <a:ext cx="1253604" cy="863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DC8FB730-45F3-4914-A6D3-03966F4D028B}"/>
              </a:ext>
            </a:extLst>
          </p:cNvPr>
          <p:cNvCxnSpPr/>
          <p:nvPr/>
        </p:nvCxnSpPr>
        <p:spPr>
          <a:xfrm>
            <a:off x="4790114" y="4874004"/>
            <a:ext cx="4429387" cy="1131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objekt pre číslo snímky 17">
            <a:extLst>
              <a:ext uri="{FF2B5EF4-FFF2-40B4-BE49-F238E27FC236}">
                <a16:creationId xmlns:a16="http://schemas.microsoft.com/office/drawing/2014/main" id="{F762D994-ACF6-4E5A-8BC9-A148A94A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88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dirty="0"/>
              <a:t>	3.3	Prihlášku </a:t>
            </a:r>
            <a:r>
              <a:rPr lang="sk-SK" sz="2400" b="1" dirty="0"/>
              <a:t>vytlač</a:t>
            </a:r>
            <a:r>
              <a:rPr lang="sk-SK" sz="2400" dirty="0"/>
              <a:t> a </a:t>
            </a:r>
            <a:r>
              <a:rPr lang="sk-SK" sz="2400" b="1" dirty="0"/>
              <a:t>podpíš</a:t>
            </a:r>
            <a:r>
              <a:rPr lang="sk-SK" sz="2400" dirty="0"/>
              <a:t>. Následne je potrebné prihlášku 				naskenovať, nahrať na portál: </a:t>
            </a:r>
            <a:r>
              <a:rPr lang="sk-SK" sz="2400" b="1" dirty="0">
                <a:hlinkClick r:id="rId2"/>
              </a:rPr>
              <a:t>https://registracia.itakademia.sk/</a:t>
            </a:r>
            <a:endParaRPr lang="sk-SK" sz="2400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endParaRPr lang="sk-SK" sz="2400" b="1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buNone/>
            </a:pPr>
            <a:endParaRPr lang="sk-SK" sz="2400" b="1" u="sng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sk-SK" sz="2400" dirty="0"/>
              <a:t>	3.4	</a:t>
            </a:r>
            <a:r>
              <a:rPr lang="sk-SK" sz="2400" b="1" dirty="0"/>
              <a:t>Podpísanú</a:t>
            </a:r>
            <a:r>
              <a:rPr lang="sk-SK" sz="2400" dirty="0"/>
              <a:t> prihlášku je nutné </a:t>
            </a:r>
            <a:r>
              <a:rPr lang="sk-SK" sz="2400" b="1" dirty="0"/>
              <a:t>odovzdať</a:t>
            </a:r>
            <a:r>
              <a:rPr lang="sk-SK" sz="2400" dirty="0"/>
              <a:t> </a:t>
            </a:r>
            <a:r>
              <a:rPr lang="sk-SK" sz="2400" b="1" dirty="0"/>
              <a:t>aj v</a:t>
            </a:r>
            <a:r>
              <a:rPr lang="sk-SK" sz="2400" dirty="0"/>
              <a:t> </a:t>
            </a:r>
            <a:r>
              <a:rPr lang="sk-SK" sz="2400" b="1" dirty="0"/>
              <a:t>papierovej</a:t>
            </a:r>
            <a:r>
              <a:rPr lang="sk-SK" sz="2400" dirty="0"/>
              <a:t> forme 			</a:t>
            </a:r>
            <a:r>
              <a:rPr lang="sk-SK" sz="2400" b="1" dirty="0"/>
              <a:t>príslušnému pracovníkovi ECDL</a:t>
            </a:r>
            <a:r>
              <a:rPr lang="sk-SK" sz="24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DF2192D-821C-49DA-B1D3-8CECD3934402}"/>
              </a:ext>
            </a:extLst>
          </p:cNvPr>
          <p:cNvGrpSpPr/>
          <p:nvPr/>
        </p:nvGrpSpPr>
        <p:grpSpPr>
          <a:xfrm>
            <a:off x="2737905" y="2671426"/>
            <a:ext cx="8157411" cy="1642861"/>
            <a:chOff x="1347536" y="2009415"/>
            <a:chExt cx="8157411" cy="1642861"/>
          </a:xfrm>
        </p:grpSpPr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79363444-02A0-42F9-AD06-8593DF2AC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536" y="2009415"/>
              <a:ext cx="8157411" cy="1642861"/>
            </a:xfrm>
            <a:prstGeom prst="rect">
              <a:avLst/>
            </a:prstGeom>
          </p:spPr>
        </p:pic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29915D31-1AAC-4AD4-8AD3-CA726A30D224}"/>
                </a:ext>
              </a:extLst>
            </p:cNvPr>
            <p:cNvSpPr/>
            <p:nvPr/>
          </p:nvSpPr>
          <p:spPr>
            <a:xfrm>
              <a:off x="8157409" y="3019926"/>
              <a:ext cx="276727" cy="3368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B8D3C695-8F13-40C1-B690-7C868FC9374A}"/>
              </a:ext>
            </a:extLst>
          </p:cNvPr>
          <p:cNvCxnSpPr>
            <a:cxnSpLocks/>
          </p:cNvCxnSpPr>
          <p:nvPr/>
        </p:nvCxnSpPr>
        <p:spPr>
          <a:xfrm>
            <a:off x="4932727" y="2499919"/>
            <a:ext cx="4615051" cy="1182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1618335-A0FB-42E8-BD1F-4A480563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69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sk-SK" sz="2400" dirty="0"/>
              <a:t>Až po absolvovaní predchádzajúcich krokov, </a:t>
            </a:r>
            <a:r>
              <a:rPr lang="sk-SK" sz="2400" b="1" dirty="0"/>
              <a:t>získaš následne prístup </a:t>
            </a:r>
            <a:r>
              <a:rPr lang="sk-SK" sz="2400" dirty="0"/>
              <a:t>na vzdelávací portál </a:t>
            </a:r>
            <a:r>
              <a:rPr lang="sk-SK" sz="2400" b="1" dirty="0">
                <a:hlinkClick r:id="rId2"/>
              </a:rPr>
              <a:t>https://vzdelavanie.itakademia.sk/</a:t>
            </a:r>
            <a:endParaRPr lang="sk-SK" sz="2400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sk-SK" sz="2400" dirty="0"/>
              <a:t>Na portáli </a:t>
            </a:r>
            <a:r>
              <a:rPr lang="sk-SK" sz="2400" b="1" dirty="0">
                <a:hlinkClick r:id="rId2"/>
              </a:rPr>
              <a:t>https://vzdelavanie.itakademia.sk/</a:t>
            </a:r>
            <a:r>
              <a:rPr lang="sk-SK" sz="2400" b="1" dirty="0"/>
              <a:t> </a:t>
            </a:r>
            <a:r>
              <a:rPr lang="sk-SK" sz="2400" dirty="0"/>
              <a:t>vyplň </a:t>
            </a:r>
            <a:r>
              <a:rPr lang="sk-SK" sz="2400" b="1" dirty="0"/>
              <a:t>vstupné testy</a:t>
            </a:r>
            <a:r>
              <a:rPr lang="sk-SK" sz="2400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sk-SK" sz="2400" dirty="0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A68EF81E-D951-4F7E-91DE-47277AC9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4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18158" y="1197112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r>
              <a:rPr lang="sk-SK" sz="2400" b="1" u="sng" dirty="0"/>
              <a:t>Prihlás sa na konzultácie z modulov</a:t>
            </a:r>
            <a:r>
              <a:rPr lang="sk-SK" sz="2400" dirty="0"/>
              <a:t>, ktoré si si vybral. </a:t>
            </a:r>
            <a:r>
              <a:rPr lang="sk-SK" sz="2400" b="1" dirty="0"/>
              <a:t>Na každý modul je potrebné sa prihlásiť na jeden termín konzultácií.</a:t>
            </a:r>
            <a:r>
              <a:rPr lang="sk-SK" sz="2400" dirty="0"/>
              <a:t> </a:t>
            </a:r>
            <a:r>
              <a:rPr lang="sk-SK" sz="2400" b="1" dirty="0"/>
              <a:t>Pre štyri moduly treba byť prihlásený na štyri rôzne konzultácie.</a:t>
            </a:r>
            <a:r>
              <a:rPr lang="sk-SK" sz="2400" dirty="0"/>
              <a:t> </a:t>
            </a:r>
            <a:r>
              <a:rPr lang="sk-SK" sz="2400" b="1" dirty="0"/>
              <a:t>Prihlásiť sa je možné len na voľné termíny konzultácií</a:t>
            </a:r>
            <a:r>
              <a:rPr lang="sk-SK" sz="2400" dirty="0"/>
              <a:t>. Osobná účasť nie je nutná.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6"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endParaRPr lang="sk-SK" sz="2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2600A-DCA8-48C7-93EC-46A39FFB7F5B}"/>
              </a:ext>
            </a:extLst>
          </p:cNvPr>
          <p:cNvGrpSpPr/>
          <p:nvPr/>
        </p:nvGrpSpPr>
        <p:grpSpPr>
          <a:xfrm>
            <a:off x="1378618" y="3046747"/>
            <a:ext cx="4705350" cy="1438275"/>
            <a:chOff x="1240757" y="4839451"/>
            <a:chExt cx="4705350" cy="1438275"/>
          </a:xfrm>
        </p:grpSpPr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125A52E9-9BF2-4A24-8D94-4F9889F06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0757" y="4839451"/>
              <a:ext cx="4705350" cy="1438275"/>
            </a:xfrm>
            <a:prstGeom prst="rect">
              <a:avLst/>
            </a:prstGeom>
          </p:spPr>
        </p:pic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EBEB4AF3-C9F5-474E-ACC0-3F01E0DDC445}"/>
                </a:ext>
              </a:extLst>
            </p:cNvPr>
            <p:cNvSpPr/>
            <p:nvPr/>
          </p:nvSpPr>
          <p:spPr>
            <a:xfrm>
              <a:off x="1335505" y="4839451"/>
              <a:ext cx="3801979" cy="4544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8E18587-D393-4ACB-8D44-C1BBAF7B93B6}"/>
              </a:ext>
            </a:extLst>
          </p:cNvPr>
          <p:cNvGrpSpPr/>
          <p:nvPr/>
        </p:nvGrpSpPr>
        <p:grpSpPr>
          <a:xfrm>
            <a:off x="6083968" y="3046747"/>
            <a:ext cx="4383505" cy="1438275"/>
            <a:chOff x="5946106" y="4791805"/>
            <a:chExt cx="5562601" cy="192405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65041D69-8418-401E-86EF-5693C55C1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6107" y="4791805"/>
              <a:ext cx="5562600" cy="1924050"/>
            </a:xfrm>
            <a:prstGeom prst="rect">
              <a:avLst/>
            </a:prstGeom>
          </p:spPr>
        </p:pic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922153EE-9182-4541-8491-3DB79A8EB1A6}"/>
                </a:ext>
              </a:extLst>
            </p:cNvPr>
            <p:cNvSpPr/>
            <p:nvPr/>
          </p:nvSpPr>
          <p:spPr>
            <a:xfrm>
              <a:off x="5946106" y="5677025"/>
              <a:ext cx="5562601" cy="5072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0" name="Obrázok 9">
            <a:extLst>
              <a:ext uri="{FF2B5EF4-FFF2-40B4-BE49-F238E27FC236}">
                <a16:creationId xmlns:a16="http://schemas.microsoft.com/office/drawing/2014/main" id="{7966FEAA-93C3-4DC6-AEA5-0B08FF2B2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617" y="4439066"/>
            <a:ext cx="9594683" cy="21791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Zástupný objekt pre číslo snímky 10">
            <a:extLst>
              <a:ext uri="{FF2B5EF4-FFF2-40B4-BE49-F238E27FC236}">
                <a16:creationId xmlns:a16="http://schemas.microsoft.com/office/drawing/2014/main" id="{848BA442-FF4E-4DF7-89DD-3EEA363A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125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714896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00B0F0"/>
                </a:solidFill>
              </a:rPr>
              <a:t>Postup prihlásenia pre študentov v rámci </a:t>
            </a: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dirty="0">
                <a:solidFill>
                  <a:srgbClr val="00B0F0"/>
                </a:solidFill>
              </a:rPr>
              <a:t>projektu IT akadémia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502271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7"/>
            </a:pPr>
            <a:r>
              <a:rPr lang="sk-SK" sz="2400" b="1" dirty="0"/>
              <a:t>Až po prihlásení na konzultácie je možné sa prihlásiť na finálne praktické testy z modulov ECDL:  </a:t>
            </a:r>
            <a:r>
              <a:rPr lang="sk-SK" sz="2400" b="1" dirty="0">
                <a:hlinkClick r:id="rId2"/>
              </a:rPr>
              <a:t>https://registracia.itakademia.sk/</a:t>
            </a:r>
            <a:r>
              <a:rPr lang="sk-SK" sz="2400" b="1" dirty="0"/>
              <a:t>  </a:t>
            </a:r>
            <a:br>
              <a:rPr lang="sk-SK" sz="2400" b="1" dirty="0"/>
            </a:br>
            <a:r>
              <a:rPr lang="sk-SK" sz="2400" dirty="0"/>
              <a:t>Na týchto testoch je nutná fyzická účasť.</a:t>
            </a:r>
          </a:p>
          <a:p>
            <a:pPr lvl="2">
              <a:lnSpc>
                <a:spcPct val="120000"/>
              </a:lnSpc>
            </a:pPr>
            <a:r>
              <a:rPr lang="sk-SK" dirty="0"/>
              <a:t>Pre štyri moduly je potrebné absolvovať štyri testy.</a:t>
            </a:r>
          </a:p>
          <a:p>
            <a:pPr lvl="2">
              <a:lnSpc>
                <a:spcPct val="120000"/>
              </a:lnSpc>
            </a:pPr>
            <a:r>
              <a:rPr lang="sk-SK" dirty="0"/>
              <a:t>Jeden test trvá 45 minút. Spolu 4 x 45 min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11"/>
            </a:pPr>
            <a:endParaRPr lang="sk-SK" sz="16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 startAt="8"/>
            </a:pPr>
            <a:r>
              <a:rPr lang="sk-SK" sz="2400" dirty="0"/>
              <a:t>Po absolvovaní testov z modulov ECDL </a:t>
            </a:r>
            <a:r>
              <a:rPr lang="sk-SK" sz="2400" b="1" dirty="0"/>
              <a:t>je potrebné absolvovať </a:t>
            </a:r>
            <a:r>
              <a:rPr lang="sk-SK" sz="2400" dirty="0"/>
              <a:t>na vzdelávacom portáli </a:t>
            </a:r>
            <a:r>
              <a:rPr lang="sk-SK" sz="2400" b="1" dirty="0">
                <a:hlinkClick r:id="rId3"/>
              </a:rPr>
              <a:t>https://vzdelavanie.itakademia.sk/</a:t>
            </a:r>
            <a:r>
              <a:rPr lang="sk-SK" sz="2400" b="1" dirty="0"/>
              <a:t> záverečný test</a:t>
            </a:r>
          </a:p>
          <a:p>
            <a:pPr marL="0" indent="0" algn="ctr">
              <a:lnSpc>
                <a:spcPct val="120000"/>
              </a:lnSpc>
              <a:buNone/>
            </a:pPr>
            <a:endParaRPr lang="sk-SK" sz="2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sk-SK" sz="2400" dirty="0">
                <a:solidFill>
                  <a:srgbClr val="0070C0"/>
                </a:solidFill>
              </a:rPr>
              <a:t>Po splnení všetkých krokov dostaneš </a:t>
            </a:r>
            <a:r>
              <a:rPr lang="sk-SK" sz="2400" b="1" dirty="0">
                <a:solidFill>
                  <a:srgbClr val="0070C0"/>
                </a:solidFill>
              </a:rPr>
              <a:t>ECDL certifikát.</a:t>
            </a:r>
            <a:endParaRPr lang="sk-SK" sz="2400" dirty="0">
              <a:solidFill>
                <a:srgbClr val="0070C0"/>
              </a:solidFill>
            </a:endParaRPr>
          </a:p>
          <a:p>
            <a:pPr lvl="2">
              <a:lnSpc>
                <a:spcPct val="120000"/>
              </a:lnSpc>
            </a:pP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0DB15D2-DE47-4FEC-B66C-6294C241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9F33-F9B3-4BCC-BA58-2B5C7D284B6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890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B4994-23BC-4F62-B37B-C728234B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Akreditované testovacie centrum </a:t>
            </a:r>
            <a:r>
              <a:rPr lang="sk-SK" dirty="0"/>
              <a:t>pri Fakulte riadenia a informatiky, Žilinskej univerzity v Žiline </a:t>
            </a:r>
          </a:p>
        </p:txBody>
      </p:sp>
      <p:pic>
        <p:nvPicPr>
          <p:cNvPr id="3" name="Obrázok 2" descr="Obrázok, na ktorom je text&#10;&#10;Popis sa automaticky vygeneroval">
            <a:extLst>
              <a:ext uri="{FF2B5EF4-FFF2-40B4-BE49-F238E27FC236}">
                <a16:creationId xmlns:a16="http://schemas.microsoft.com/office/drawing/2014/main" id="{89A6D4E3-AD02-4433-B7A3-DA1BDE054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4"/>
          <a:stretch/>
        </p:blipFill>
        <p:spPr>
          <a:xfrm>
            <a:off x="-9331" y="5628596"/>
            <a:ext cx="12201331" cy="12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3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296</Words>
  <Application>Microsoft Office PowerPoint</Application>
  <PresentationFormat>Širokouhlá</PresentationFormat>
  <Paragraphs>65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balíka Office</vt:lpstr>
      <vt:lpstr>Školenie a certifikácia ECDL</vt:lpstr>
      <vt:lpstr>Certifikácia ECDL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Postup prihlásenia pre študentov v rámci  projektu IT akadémia</vt:lpstr>
      <vt:lpstr>Akreditované testovacie centrum pri Fakulte riadenia a informatiky, Žilinskej univerzity v Žiline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Certifikácia ECDL  (Európsky vodičský preukaz pre počítače)</dc:title>
  <dc:creator>Jozef Papán</dc:creator>
  <cp:lastModifiedBy>Gabriel Koman</cp:lastModifiedBy>
  <cp:revision>36</cp:revision>
  <dcterms:created xsi:type="dcterms:W3CDTF">2019-02-15T12:13:37Z</dcterms:created>
  <dcterms:modified xsi:type="dcterms:W3CDTF">2019-02-26T16:30:04Z</dcterms:modified>
</cp:coreProperties>
</file>