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57" r:id="rId4"/>
    <p:sldId id="266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C4E3"/>
    <a:srgbClr val="69C4E3"/>
    <a:srgbClr val="67C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5" autoAdjust="0"/>
    <p:restoredTop sz="94660"/>
  </p:normalViewPr>
  <p:slideViewPr>
    <p:cSldViewPr snapToGrid="0">
      <p:cViewPr>
        <p:scale>
          <a:sx n="125" d="100"/>
          <a:sy n="125" d="100"/>
        </p:scale>
        <p:origin x="204" y="-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F68F9-9907-44BF-84CD-FC5C8C3285B3}" type="datetimeFigureOut">
              <a:rPr lang="sk-SK" smtClean="0"/>
              <a:t>6. 3. 2019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8022F-B17C-4060-B398-1D53B7DFC3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653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AD783-6515-4050-90AD-AEA513416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2F63B4-D66A-4143-B756-D7FC93EF6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D3A3952-1E12-43DC-ABD1-03C4D801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59EE-C070-48EF-83D1-7A0F499B9953}" type="datetime1">
              <a:rPr lang="sk-SK" smtClean="0"/>
              <a:t>6. 3. 2019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EBDA9B4-1DBB-4EC6-B492-50AB5DE9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4555834-83C9-4055-85C5-F760F60C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343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55E6B5-6677-4BEF-B29B-FE839CED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A88049D2-0C24-4FC1-A934-7BE47F206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038DA4A-87E3-4207-ADC8-AD78F8D7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547C-028B-4328-A5A8-97060FE6058E}" type="datetime1">
              <a:rPr lang="sk-SK" smtClean="0"/>
              <a:t>6. 3. 2019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00700C7-7309-4C1A-92D8-CA32D776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7F2EC71-8D14-44F1-8E76-E62E7457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812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C01F6560-4264-4D28-B6B4-AD1F457075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81390B57-614B-4B21-9649-0C5F1CE89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9901CC9-D78D-44D7-B6A9-BE4A800FA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9F4C-DBE6-4FD1-B3D4-E8CF3B681CA3}" type="datetime1">
              <a:rPr lang="sk-SK" smtClean="0"/>
              <a:t>6. 3. 2019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DEE7A6A-A0D6-441C-B9AE-7AA526F6F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97CC6CD-FBAA-4596-8B8F-A354CB8B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663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BD710-F0AB-4A19-8302-CC9E8292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D6B2E4-7ABB-46AA-8194-FEE3214DA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40F22D5-C2B1-4637-AA40-0133E6513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99FD-31C7-460D-89B3-1A541BDF4297}" type="datetime1">
              <a:rPr lang="sk-SK" smtClean="0"/>
              <a:t>6. 3. 2019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F501C42-56A3-4373-B1F0-279EDAE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18C5506-1386-495C-90A5-33B483B8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161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6F0C1-5484-471F-BF3F-48E4565B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11012046-A368-42BF-B982-F2CA78DCA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938976B-7249-439B-B048-186BC983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825F-F570-4FFC-826D-B5C0A40944CC}" type="datetime1">
              <a:rPr lang="sk-SK" smtClean="0"/>
              <a:t>6. 3. 2019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E5D7E28-6206-405F-B69F-D467A43E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E5848D0-04B2-4D84-A831-47D5EBA0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717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735F9-41ED-46B0-84A6-0F3BFC0FD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FA23808-3B04-4D30-93B8-F6B90B5CA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B511175-C1F0-4713-8282-E91EAD7F3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DC2D495-41B6-40CF-80EC-E3A258541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AD80-E65E-4A52-BA49-830BD2A8C29A}" type="datetime1">
              <a:rPr lang="sk-SK" smtClean="0"/>
              <a:t>6. 3. 2019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E940C9C-51FB-4DFC-9B68-FB1E7C81A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3CD9E70-B0C4-472F-985F-5C281E66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28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06D7ED-3A4A-4DAC-8E73-5C937CB47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5D04A42-E2D1-4B9E-A5D2-71BEB243D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FC52D90-ADC5-457E-B6DB-75048AB8A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608A3012-BB55-4236-A9CE-F1DB9EFB1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5D53032-F3EE-4302-92C7-9BBDF9593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E87513E-DD0D-4EDB-9C49-61C52B8B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F1B2-6700-43A5-B570-35FE2F5ED05C}" type="datetime1">
              <a:rPr lang="sk-SK" smtClean="0"/>
              <a:t>6. 3. 2019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2D8E91FE-07E6-453F-ADE6-FC8DDEF5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C7D19E9A-341A-4C9A-AC7F-DAED62BB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887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44D5B5-2BE7-4067-B30A-F7B2CAC6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317D075-60D5-449A-B478-276299373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2C9F-B5B9-4809-8CC0-1FE78D5281C8}" type="datetime1">
              <a:rPr lang="sk-SK" smtClean="0"/>
              <a:t>6. 3. 2019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6B96935-84B4-4CD4-93F9-16443B6B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CE245E3-C892-4DED-80E3-B6A3F6AA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020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0F5BB62-D219-443C-9B8E-0008CEDCB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7780-716D-4E11-B6BB-8DA98592C21A}" type="datetime1">
              <a:rPr lang="sk-SK" smtClean="0"/>
              <a:t>6. 3. 2019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07ABC9B-49E5-4952-B76D-58D4793FD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AFBB32B-3957-44D2-B89A-BE1012AD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67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E6ED6-26E0-432A-951C-A9956F9B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6BF726-ACBF-4376-88C4-829F4BFF7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39DC1E0E-15AD-466D-ACFC-965D3297D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372EF45-77E8-4B40-9323-7AF3039C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EA78-FF21-4E5E-A914-05FD31C4F759}" type="datetime1">
              <a:rPr lang="sk-SK" smtClean="0"/>
              <a:t>6. 3. 2019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8330A36-8929-4CDE-BCB4-614B6B08E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5F6B3F9-AECD-4A5A-BD69-0FF3BEE4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627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89B1E-8D94-4C10-BA18-02C5C60B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57984F23-3C81-467E-8FA7-AA15C4034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76EE5D34-B116-43C9-8164-9D21E74FC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8E6F2D7-2F8F-4B9F-85AC-74D32070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D9E9-401A-4327-8A79-847528A14A5D}" type="datetime1">
              <a:rPr lang="sk-SK" smtClean="0"/>
              <a:t>6. 3. 2019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7F87BBF-7C1B-49BD-9F5B-3E0354020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940B382-3B25-41C8-B949-F21102BF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69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08827DA-E37C-4504-8902-A049D197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706560CC-8E32-4F10-B7C5-3C23B6BF0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01433FB-A7FE-49D8-AE2C-E5DD293CC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F0FD5-D86C-47B7-994B-AF8C4013E64D}" type="datetime1">
              <a:rPr lang="sk-SK" smtClean="0"/>
              <a:t>6. 3. 2019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C416D1A-8224-4EFF-ACAE-1E8E4CB41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F82918B-736A-42AE-8EF5-F14733E7F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Picture 2" descr="https://www.ecdl.sk/buxus/images/image_7_6_v1.png">
            <a:extLst>
              <a:ext uri="{FF2B5EF4-FFF2-40B4-BE49-F238E27FC236}">
                <a16:creationId xmlns:a16="http://schemas.microsoft.com/office/drawing/2014/main" id="{2121AB6E-7E7D-4C8E-A919-434C96C26D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551" y="0"/>
            <a:ext cx="2290449" cy="88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78B96EDC-FB28-4A79-8F2C-9A836F9D98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97" y="177425"/>
            <a:ext cx="1995054" cy="647509"/>
          </a:xfrm>
          <a:prstGeom prst="rect">
            <a:avLst/>
          </a:prstGeom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01EDB248-5933-4259-BAB6-F37F6D49B424}"/>
              </a:ext>
            </a:extLst>
          </p:cNvPr>
          <p:cNvSpPr/>
          <p:nvPr userDrawn="1"/>
        </p:nvSpPr>
        <p:spPr>
          <a:xfrm>
            <a:off x="0" y="1"/>
            <a:ext cx="102637" cy="6858000"/>
          </a:xfrm>
          <a:prstGeom prst="rect">
            <a:avLst/>
          </a:prstGeom>
          <a:solidFill>
            <a:srgbClr val="67C4E3"/>
          </a:solidFill>
          <a:ln>
            <a:solidFill>
              <a:srgbClr val="69C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26310E21-7164-42F6-9F61-DDB84D4D5A49}"/>
              </a:ext>
            </a:extLst>
          </p:cNvPr>
          <p:cNvSpPr/>
          <p:nvPr userDrawn="1"/>
        </p:nvSpPr>
        <p:spPr>
          <a:xfrm rot="16200000">
            <a:off x="6042291" y="713070"/>
            <a:ext cx="102637" cy="12204000"/>
          </a:xfrm>
          <a:prstGeom prst="rect">
            <a:avLst/>
          </a:prstGeom>
          <a:solidFill>
            <a:srgbClr val="67C4E3"/>
          </a:solidFill>
          <a:ln>
            <a:solidFill>
              <a:srgbClr val="69C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34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c-ecdl.kis.fri.uniza.s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acia.itakademia.sk/" TargetMode="External"/><Relationship Id="rId2" Type="http://schemas.openxmlformats.org/officeDocument/2006/relationships/hyperlink" Target="https://dotazniky.itakademia.s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acia.itakademia.s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egistracia.itakademia.s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acia.itakademia.sk/" TargetMode="External"/><Relationship Id="rId2" Type="http://schemas.openxmlformats.org/officeDocument/2006/relationships/hyperlink" Target="https://vzdelavanie.itakademia.s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zdelavanie.itakademia.sk/" TargetMode="External"/><Relationship Id="rId2" Type="http://schemas.openxmlformats.org/officeDocument/2006/relationships/hyperlink" Target="https://registracia.itakademia.sk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B86533-5510-4139-9C6A-E80454E84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>
                <a:solidFill>
                  <a:srgbClr val="00B0F0"/>
                </a:solidFill>
              </a:rPr>
              <a:t>Školenie a certifikácia ECDL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AA2C95-B7C9-4197-A5FE-94206BFE58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/>
              <a:t>Postup prihlásenia pre študentov v rámci projektu IT akadémia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70CA1318-FF65-420C-8B9E-A50EE0CADC32}"/>
              </a:ext>
            </a:extLst>
          </p:cNvPr>
          <p:cNvSpPr/>
          <p:nvPr/>
        </p:nvSpPr>
        <p:spPr>
          <a:xfrm>
            <a:off x="0" y="1"/>
            <a:ext cx="102637" cy="6858000"/>
          </a:xfrm>
          <a:prstGeom prst="rect">
            <a:avLst/>
          </a:prstGeom>
          <a:solidFill>
            <a:srgbClr val="67C4E3"/>
          </a:solidFill>
          <a:ln>
            <a:solidFill>
              <a:srgbClr val="69C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F8473FC0-6BCC-4CE1-AC34-82CD77E79972}"/>
              </a:ext>
            </a:extLst>
          </p:cNvPr>
          <p:cNvGrpSpPr/>
          <p:nvPr/>
        </p:nvGrpSpPr>
        <p:grpSpPr>
          <a:xfrm>
            <a:off x="0" y="6171486"/>
            <a:ext cx="12192000" cy="686514"/>
            <a:chOff x="0" y="6171486"/>
            <a:chExt cx="12192000" cy="686514"/>
          </a:xfrm>
        </p:grpSpPr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6504BECB-7B90-4116-A994-D2225B4B16BD}"/>
                </a:ext>
              </a:extLst>
            </p:cNvPr>
            <p:cNvGrpSpPr/>
            <p:nvPr/>
          </p:nvGrpSpPr>
          <p:grpSpPr>
            <a:xfrm>
              <a:off x="3255384" y="6171486"/>
              <a:ext cx="5671900" cy="686514"/>
              <a:chOff x="3526557" y="6024927"/>
              <a:chExt cx="5671900" cy="686514"/>
            </a:xfrm>
          </p:grpSpPr>
          <p:pic>
            <p:nvPicPr>
              <p:cNvPr id="7" name="Obrázok 6" descr="Obrázok, na ktorom je text&#10;&#10;Popis sa automaticky vygeneroval">
                <a:extLst>
                  <a:ext uri="{FF2B5EF4-FFF2-40B4-BE49-F238E27FC236}">
                    <a16:creationId xmlns:a16="http://schemas.microsoft.com/office/drawing/2014/main" id="{A50F113E-8103-48DA-83D1-C1402D7A6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8" t="85836" r="76798" b="6745"/>
              <a:stretch/>
            </p:blipFill>
            <p:spPr>
              <a:xfrm>
                <a:off x="3526557" y="6024927"/>
                <a:ext cx="2718975" cy="676989"/>
              </a:xfrm>
              <a:prstGeom prst="rect">
                <a:avLst/>
              </a:prstGeom>
            </p:spPr>
          </p:pic>
          <p:pic>
            <p:nvPicPr>
              <p:cNvPr id="6" name="Obrázok 5" descr="Obrázok, na ktorom je text&#10;&#10;Popis sa automaticky vygeneroval">
                <a:extLst>
                  <a:ext uri="{FF2B5EF4-FFF2-40B4-BE49-F238E27FC236}">
                    <a16:creationId xmlns:a16="http://schemas.microsoft.com/office/drawing/2014/main" id="{70223887-BAC6-4A7B-860A-45749A75AB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61" t="86264" r="40337" b="6318"/>
              <a:stretch/>
            </p:blipFill>
            <p:spPr>
              <a:xfrm>
                <a:off x="6245532" y="6034452"/>
                <a:ext cx="2952925" cy="676989"/>
              </a:xfrm>
              <a:prstGeom prst="rect">
                <a:avLst/>
              </a:prstGeom>
            </p:spPr>
          </p:pic>
        </p:grpSp>
        <p:pic>
          <p:nvPicPr>
            <p:cNvPr id="13" name="Obrázok 12" descr="Obrázok, na ktorom je text&#10;&#10;Popis sa automaticky vygeneroval">
              <a:extLst>
                <a:ext uri="{FF2B5EF4-FFF2-40B4-BE49-F238E27FC236}">
                  <a16:creationId xmlns:a16="http://schemas.microsoft.com/office/drawing/2014/main" id="{DEB39209-8E40-4060-B4FC-75401F6D2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1" t="86264" r="40337" b="6318"/>
            <a:stretch/>
          </p:blipFill>
          <p:spPr>
            <a:xfrm>
              <a:off x="8927284" y="6181010"/>
              <a:ext cx="2952925" cy="676989"/>
            </a:xfrm>
            <a:prstGeom prst="rect">
              <a:avLst/>
            </a:prstGeom>
          </p:spPr>
        </p:pic>
        <p:pic>
          <p:nvPicPr>
            <p:cNvPr id="15" name="Obrázok 14" descr="Obrázok, na ktorom je text&#10;&#10;Popis sa automaticky vygeneroval">
              <a:extLst>
                <a:ext uri="{FF2B5EF4-FFF2-40B4-BE49-F238E27FC236}">
                  <a16:creationId xmlns:a16="http://schemas.microsoft.com/office/drawing/2014/main" id="{7CF39534-8DA8-4864-B2B2-8413325967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1" t="86264" r="40337" b="6318"/>
            <a:stretch/>
          </p:blipFill>
          <p:spPr>
            <a:xfrm>
              <a:off x="9239075" y="6181011"/>
              <a:ext cx="2952925" cy="676989"/>
            </a:xfrm>
            <a:prstGeom prst="rect">
              <a:avLst/>
            </a:prstGeom>
          </p:spPr>
        </p:pic>
        <p:pic>
          <p:nvPicPr>
            <p:cNvPr id="16" name="Obrázok 15" descr="Obrázok, na ktorom je text&#10;&#10;Popis sa automaticky vygeneroval">
              <a:extLst>
                <a:ext uri="{FF2B5EF4-FFF2-40B4-BE49-F238E27FC236}">
                  <a16:creationId xmlns:a16="http://schemas.microsoft.com/office/drawing/2014/main" id="{DBC5030E-8A0C-4727-8690-B5305C2830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1" t="86264" r="40337" b="6318"/>
            <a:stretch/>
          </p:blipFill>
          <p:spPr>
            <a:xfrm>
              <a:off x="311792" y="6181011"/>
              <a:ext cx="2952925" cy="676989"/>
            </a:xfrm>
            <a:prstGeom prst="rect">
              <a:avLst/>
            </a:prstGeom>
          </p:spPr>
        </p:pic>
        <p:pic>
          <p:nvPicPr>
            <p:cNvPr id="17" name="Obrázok 16" descr="Obrázok, na ktorom je text&#10;&#10;Popis sa automaticky vygeneroval">
              <a:extLst>
                <a:ext uri="{FF2B5EF4-FFF2-40B4-BE49-F238E27FC236}">
                  <a16:creationId xmlns:a16="http://schemas.microsoft.com/office/drawing/2014/main" id="{73566E5D-1FFF-4155-B8F8-42DA426B8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1" t="86264" r="40337" b="6318"/>
            <a:stretch/>
          </p:blipFill>
          <p:spPr>
            <a:xfrm>
              <a:off x="0" y="6181011"/>
              <a:ext cx="2952925" cy="676989"/>
            </a:xfrm>
            <a:prstGeom prst="rect">
              <a:avLst/>
            </a:prstGeom>
          </p:spPr>
        </p:pic>
        <p:sp>
          <p:nvSpPr>
            <p:cNvPr id="5" name="Obdĺžnik 4">
              <a:extLst>
                <a:ext uri="{FF2B5EF4-FFF2-40B4-BE49-F238E27FC236}">
                  <a16:creationId xmlns:a16="http://schemas.microsoft.com/office/drawing/2014/main" id="{E0AF5C56-31EB-4484-836A-A1DE8626F447}"/>
                </a:ext>
              </a:extLst>
            </p:cNvPr>
            <p:cNvSpPr/>
            <p:nvPr/>
          </p:nvSpPr>
          <p:spPr>
            <a:xfrm>
              <a:off x="433713" y="6229351"/>
              <a:ext cx="1466850" cy="419100"/>
            </a:xfrm>
            <a:prstGeom prst="rect">
              <a:avLst/>
            </a:prstGeom>
            <a:solidFill>
              <a:srgbClr val="68C4E3"/>
            </a:solidFill>
            <a:ln>
              <a:solidFill>
                <a:srgbClr val="69C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0" name="Obdĺžnik 19">
              <a:extLst>
                <a:ext uri="{FF2B5EF4-FFF2-40B4-BE49-F238E27FC236}">
                  <a16:creationId xmlns:a16="http://schemas.microsoft.com/office/drawing/2014/main" id="{DA3A4E1D-45EC-421B-B00D-B84ADF5458D4}"/>
                </a:ext>
              </a:extLst>
            </p:cNvPr>
            <p:cNvSpPr/>
            <p:nvPr/>
          </p:nvSpPr>
          <p:spPr>
            <a:xfrm>
              <a:off x="359503" y="6362701"/>
              <a:ext cx="1466850" cy="419100"/>
            </a:xfrm>
            <a:prstGeom prst="rect">
              <a:avLst/>
            </a:prstGeom>
            <a:solidFill>
              <a:srgbClr val="68C4E3"/>
            </a:solidFill>
            <a:ln>
              <a:solidFill>
                <a:srgbClr val="69C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1" name="Obdĺžnik 20">
              <a:extLst>
                <a:ext uri="{FF2B5EF4-FFF2-40B4-BE49-F238E27FC236}">
                  <a16:creationId xmlns:a16="http://schemas.microsoft.com/office/drawing/2014/main" id="{287D7BF0-7736-4F00-BE0B-B7C4A1A12E2B}"/>
                </a:ext>
              </a:extLst>
            </p:cNvPr>
            <p:cNvSpPr/>
            <p:nvPr/>
          </p:nvSpPr>
          <p:spPr>
            <a:xfrm>
              <a:off x="1176750" y="6229351"/>
              <a:ext cx="1466850" cy="419100"/>
            </a:xfrm>
            <a:prstGeom prst="rect">
              <a:avLst/>
            </a:prstGeom>
            <a:solidFill>
              <a:srgbClr val="68C4E3"/>
            </a:solidFill>
            <a:ln>
              <a:solidFill>
                <a:srgbClr val="69C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2" name="Obdĺžnik 21">
              <a:extLst>
                <a:ext uri="{FF2B5EF4-FFF2-40B4-BE49-F238E27FC236}">
                  <a16:creationId xmlns:a16="http://schemas.microsoft.com/office/drawing/2014/main" id="{00CC9BA5-0217-4B34-8A41-11011E7610C5}"/>
                </a:ext>
              </a:extLst>
            </p:cNvPr>
            <p:cNvSpPr/>
            <p:nvPr/>
          </p:nvSpPr>
          <p:spPr>
            <a:xfrm>
              <a:off x="9548400" y="6229351"/>
              <a:ext cx="1466850" cy="419100"/>
            </a:xfrm>
            <a:prstGeom prst="rect">
              <a:avLst/>
            </a:prstGeom>
            <a:solidFill>
              <a:srgbClr val="68C4E3"/>
            </a:solidFill>
            <a:ln>
              <a:solidFill>
                <a:srgbClr val="69C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3" name="Obdĺžnik 22">
              <a:extLst>
                <a:ext uri="{FF2B5EF4-FFF2-40B4-BE49-F238E27FC236}">
                  <a16:creationId xmlns:a16="http://schemas.microsoft.com/office/drawing/2014/main" id="{1D777177-C372-481A-8AD2-AC1B4F874F98}"/>
                </a:ext>
              </a:extLst>
            </p:cNvPr>
            <p:cNvSpPr/>
            <p:nvPr/>
          </p:nvSpPr>
          <p:spPr>
            <a:xfrm>
              <a:off x="10403746" y="6229351"/>
              <a:ext cx="1466850" cy="419100"/>
            </a:xfrm>
            <a:prstGeom prst="rect">
              <a:avLst/>
            </a:prstGeom>
            <a:solidFill>
              <a:srgbClr val="68C4E3"/>
            </a:solidFill>
            <a:ln>
              <a:solidFill>
                <a:srgbClr val="69C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4" name="Obdĺžnik 23">
              <a:extLst>
                <a:ext uri="{FF2B5EF4-FFF2-40B4-BE49-F238E27FC236}">
                  <a16:creationId xmlns:a16="http://schemas.microsoft.com/office/drawing/2014/main" id="{050F621C-7BE2-4E2A-B1DE-02158061AF23}"/>
                </a:ext>
              </a:extLst>
            </p:cNvPr>
            <p:cNvSpPr/>
            <p:nvPr/>
          </p:nvSpPr>
          <p:spPr>
            <a:xfrm>
              <a:off x="9548400" y="6394712"/>
              <a:ext cx="1466850" cy="419100"/>
            </a:xfrm>
            <a:prstGeom prst="rect">
              <a:avLst/>
            </a:prstGeom>
            <a:solidFill>
              <a:srgbClr val="68C4E3"/>
            </a:solidFill>
            <a:ln>
              <a:solidFill>
                <a:srgbClr val="69C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50905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7D20955-545A-43A0-91CB-38F1D0716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rgbClr val="00B0F0"/>
                </a:solidFill>
              </a:rPr>
              <a:t>Certifikácia ECDL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FE1A75DC-8CF7-4161-893E-E614DB738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930775"/>
          </a:xfrm>
        </p:spPr>
        <p:txBody>
          <a:bodyPr>
            <a:normAutofit fontScale="62500" lnSpcReduction="20000"/>
          </a:bodyPr>
          <a:lstStyle/>
          <a:p>
            <a:r>
              <a:rPr lang="sk-SK" dirty="0"/>
              <a:t>Certifikácia zahŕňa </a:t>
            </a:r>
            <a:r>
              <a:rPr lang="sk-SK" b="1" dirty="0"/>
              <a:t>školenie</a:t>
            </a:r>
            <a:r>
              <a:rPr lang="sk-SK" dirty="0"/>
              <a:t> a následné </a:t>
            </a:r>
            <a:r>
              <a:rPr lang="sk-SK" b="1" dirty="0"/>
              <a:t>otestovanie</a:t>
            </a:r>
            <a:r>
              <a:rPr lang="sk-SK" dirty="0"/>
              <a:t> zo </a:t>
            </a:r>
            <a:r>
              <a:rPr lang="sk-SK" b="1" dirty="0"/>
              <a:t>štyroch</a:t>
            </a:r>
            <a:r>
              <a:rPr lang="sk-SK" dirty="0"/>
              <a:t> modulov. Dostupné moduly sú:</a:t>
            </a:r>
          </a:p>
          <a:p>
            <a:pPr lvl="1">
              <a:spcBef>
                <a:spcPts val="1200"/>
              </a:spcBef>
            </a:pPr>
            <a:r>
              <a:rPr lang="sk-SK" dirty="0"/>
              <a:t>Základy práce s </a:t>
            </a:r>
            <a:r>
              <a:rPr lang="sk-SK" b="1" dirty="0"/>
              <a:t>počítačom a OS Windows (Modul 2 – M2)</a:t>
            </a:r>
          </a:p>
          <a:p>
            <a:pPr lvl="1">
              <a:spcBef>
                <a:spcPts val="1200"/>
              </a:spcBef>
            </a:pPr>
            <a:r>
              <a:rPr lang="sk-SK" dirty="0"/>
              <a:t>Základy práce s </a:t>
            </a:r>
            <a:r>
              <a:rPr lang="sk-SK" b="1" dirty="0"/>
              <a:t>MS Word (M3)</a:t>
            </a:r>
          </a:p>
          <a:p>
            <a:pPr lvl="1">
              <a:spcBef>
                <a:spcPts val="1200"/>
              </a:spcBef>
            </a:pPr>
            <a:r>
              <a:rPr lang="sk-SK" dirty="0"/>
              <a:t>Základy práce s </a:t>
            </a:r>
            <a:r>
              <a:rPr lang="sk-SK" b="1" dirty="0"/>
              <a:t>MS Excel (M4)</a:t>
            </a:r>
          </a:p>
          <a:p>
            <a:pPr lvl="1">
              <a:spcBef>
                <a:spcPts val="1200"/>
              </a:spcBef>
            </a:pPr>
            <a:r>
              <a:rPr lang="sk-SK" dirty="0"/>
              <a:t>Základy práce s </a:t>
            </a:r>
            <a:r>
              <a:rPr lang="sk-SK" b="1" dirty="0"/>
              <a:t>internetom a MS Outlook (M5)</a:t>
            </a:r>
          </a:p>
          <a:p>
            <a:pPr lvl="1">
              <a:spcBef>
                <a:spcPts val="1200"/>
              </a:spcBef>
            </a:pPr>
            <a:r>
              <a:rPr lang="sk-SK" dirty="0"/>
              <a:t>Základy práce s </a:t>
            </a:r>
            <a:r>
              <a:rPr lang="sk-SK" b="1" dirty="0"/>
              <a:t>MS PowerPoint (M6)</a:t>
            </a:r>
          </a:p>
          <a:p>
            <a:pPr lvl="1"/>
            <a:endParaRPr lang="sk-SK" dirty="0"/>
          </a:p>
          <a:p>
            <a:r>
              <a:rPr lang="sk-SK" dirty="0"/>
              <a:t>Úspešná</a:t>
            </a:r>
            <a:r>
              <a:rPr lang="sk-SK" b="1" dirty="0"/>
              <a:t> ECDL certifikácia</a:t>
            </a:r>
            <a:r>
              <a:rPr lang="sk-SK" dirty="0"/>
              <a:t> v rámci projektu IT akadémia je </a:t>
            </a:r>
            <a:r>
              <a:rPr lang="sk-SK" b="1" dirty="0"/>
              <a:t>zadarmo</a:t>
            </a:r>
          </a:p>
          <a:p>
            <a:pPr lvl="1"/>
            <a:r>
              <a:rPr lang="sk-SK" sz="1400" b="1" dirty="0"/>
              <a:t>Študenti v rámci celej UNIZA majú úspešnú ECDL certifikáciu pre 4 moduly zadarmo</a:t>
            </a:r>
          </a:p>
          <a:p>
            <a:r>
              <a:rPr lang="sk-SK" b="1" dirty="0"/>
              <a:t>Prečo</a:t>
            </a:r>
            <a:r>
              <a:rPr lang="sk-SK" dirty="0"/>
              <a:t> sa certifikovať?</a:t>
            </a:r>
          </a:p>
          <a:p>
            <a:pPr lvl="1">
              <a:spcBef>
                <a:spcPts val="1200"/>
              </a:spcBef>
            </a:pPr>
            <a:r>
              <a:rPr lang="sk-SK" dirty="0"/>
              <a:t>Certifikát je </a:t>
            </a:r>
            <a:r>
              <a:rPr lang="sk-SK" b="1" dirty="0"/>
              <a:t>medzinárodne uznávaný </a:t>
            </a:r>
            <a:r>
              <a:rPr lang="sk-SK" dirty="0"/>
              <a:t>a podporovaný slovenskými zamestnávateľmi</a:t>
            </a:r>
          </a:p>
          <a:p>
            <a:pPr lvl="1">
              <a:spcBef>
                <a:spcPts val="1200"/>
              </a:spcBef>
            </a:pPr>
            <a:r>
              <a:rPr lang="sk-SK" b="1" dirty="0"/>
              <a:t>Potvrdzuje počítačové zručnosti</a:t>
            </a:r>
          </a:p>
          <a:p>
            <a:pPr lvl="1">
              <a:spcBef>
                <a:spcPts val="1200"/>
              </a:spcBef>
            </a:pPr>
            <a:r>
              <a:rPr lang="sk-SK" b="1" dirty="0"/>
              <a:t>Možnosť získať bonusové body ku skúške na vybraných predmetoch</a:t>
            </a:r>
          </a:p>
          <a:p>
            <a:endParaRPr lang="sk-SK" b="1" dirty="0"/>
          </a:p>
          <a:p>
            <a:r>
              <a:rPr lang="sk-SK" dirty="0"/>
              <a:t>Kontakt a</a:t>
            </a:r>
            <a:r>
              <a:rPr lang="sk-SK" b="1" dirty="0"/>
              <a:t> prihlásenie na:</a:t>
            </a:r>
          </a:p>
          <a:p>
            <a:pPr lvl="1">
              <a:spcBef>
                <a:spcPts val="1200"/>
              </a:spcBef>
            </a:pPr>
            <a:r>
              <a:rPr lang="sk-SK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www.atc-ecdl.kis.fri.uniza.sk</a:t>
            </a:r>
            <a:endParaRPr lang="sk-SK" b="1" dirty="0">
              <a:solidFill>
                <a:srgbClr val="0070C0"/>
              </a:solidFill>
            </a:endParaRPr>
          </a:p>
          <a:p>
            <a:pPr lvl="1"/>
            <a:endParaRPr lang="sk-SK" b="1" dirty="0"/>
          </a:p>
          <a:p>
            <a:endParaRPr lang="sk-SK" b="1" dirty="0"/>
          </a:p>
          <a:p>
            <a:endParaRPr lang="sk-SK" b="1" dirty="0"/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21C89BBF-E850-4FEB-B7BA-388B1963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55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714896"/>
          </a:xfrm>
        </p:spPr>
        <p:txBody>
          <a:bodyPr>
            <a:noAutofit/>
          </a:bodyPr>
          <a:lstStyle/>
          <a:p>
            <a:r>
              <a:rPr lang="sk-SK" sz="2800" dirty="0">
                <a:solidFill>
                  <a:srgbClr val="00B0F0"/>
                </a:solidFill>
              </a:rPr>
              <a:t>Postup prihlásenia pre študentov v rámci </a:t>
            </a:r>
            <a:br>
              <a:rPr lang="sk-SK" sz="2800" dirty="0">
                <a:solidFill>
                  <a:srgbClr val="00B0F0"/>
                </a:solidFill>
              </a:rPr>
            </a:br>
            <a:r>
              <a:rPr lang="sk-SK" sz="2800" dirty="0">
                <a:solidFill>
                  <a:srgbClr val="00B0F0"/>
                </a:solidFill>
              </a:rPr>
              <a:t>projektu IT akadémia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27464"/>
            <a:ext cx="10515600" cy="502271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k-SK" sz="2400" dirty="0"/>
              <a:t>Vyplň dotazník o </a:t>
            </a:r>
            <a:r>
              <a:rPr lang="sk-SK" sz="2400" b="1" dirty="0"/>
              <a:t>predbežnom</a:t>
            </a:r>
            <a:r>
              <a:rPr lang="sk-SK" sz="2400" dirty="0"/>
              <a:t> záujme, ktorý nájdeš</a:t>
            </a:r>
            <a:r>
              <a:rPr lang="sk-SK" sz="2400" b="1" dirty="0"/>
              <a:t> </a:t>
            </a:r>
            <a:r>
              <a:rPr lang="sk-SK" sz="2400" dirty="0"/>
              <a:t>tu</a:t>
            </a:r>
            <a:r>
              <a:rPr lang="sk-SK" sz="2400" b="1" dirty="0"/>
              <a:t>:</a:t>
            </a:r>
            <a:endParaRPr lang="en-US" sz="2400" b="1" dirty="0"/>
          </a:p>
          <a:p>
            <a:pPr lvl="1">
              <a:lnSpc>
                <a:spcPct val="120000"/>
              </a:lnSpc>
            </a:pPr>
            <a:r>
              <a:rPr lang="sk-SK" sz="2000" dirty="0">
                <a:hlinkClick r:id="rId2"/>
              </a:rPr>
              <a:t>https://dotazniky.itakademia.sk/</a:t>
            </a:r>
            <a:endParaRPr lang="sk-SK" sz="2000" dirty="0"/>
          </a:p>
          <a:p>
            <a:pPr lvl="1">
              <a:lnSpc>
                <a:spcPct val="120000"/>
              </a:lnSpc>
            </a:pPr>
            <a:r>
              <a:rPr lang="sk-SK" sz="2000" dirty="0"/>
              <a:t>Vyber typ dotazníka: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k-SK" sz="2400" dirty="0"/>
              <a:t>Následne je potrebné vyčkať na email s </a:t>
            </a:r>
            <a:r>
              <a:rPr lang="sk-SK" sz="2400" b="1" dirty="0"/>
              <a:t>registračným menom a heslom </a:t>
            </a:r>
            <a:br>
              <a:rPr lang="sk-SK" sz="2400" b="1" dirty="0"/>
            </a:br>
            <a:r>
              <a:rPr lang="sk-SK" sz="2400" b="1" dirty="0"/>
              <a:t>(cca do 2 týždňov)</a:t>
            </a:r>
            <a:endParaRPr lang="sk-SK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k-SK" sz="2400" b="1" dirty="0"/>
              <a:t>S údajmi z emailu sa prihlás </a:t>
            </a:r>
            <a:r>
              <a:rPr lang="sk-SK" sz="2400" dirty="0"/>
              <a:t>na stránke </a:t>
            </a:r>
            <a:r>
              <a:rPr lang="sk-SK" sz="2400" b="1" dirty="0">
                <a:hlinkClick r:id="rId3"/>
              </a:rPr>
              <a:t>https://registracia.itakademia.sk/</a:t>
            </a:r>
            <a:r>
              <a:rPr lang="sk-SK" sz="2400" dirty="0"/>
              <a:t>  </a:t>
            </a:r>
            <a:br>
              <a:rPr lang="sk-SK" sz="2400" dirty="0"/>
            </a:br>
            <a:r>
              <a:rPr lang="sk-SK" sz="2400" dirty="0"/>
              <a:t>na aktivitu: </a:t>
            </a:r>
            <a:r>
              <a:rPr lang="sk-SK" sz="2400" b="1" u="sng" dirty="0"/>
              <a:t>Získanie medzinárodného certifikátu ECDL (UNIZA) </a:t>
            </a:r>
            <a:r>
              <a:rPr lang="sk-SK" sz="1600" dirty="0"/>
              <a:t>(až na </a:t>
            </a:r>
            <a:r>
              <a:rPr lang="sk-SK" sz="1600" b="1" dirty="0"/>
              <a:t>konci stránky</a:t>
            </a:r>
            <a:r>
              <a:rPr lang="sk-SK" sz="1600" dirty="0"/>
              <a:t>)</a:t>
            </a:r>
            <a:endParaRPr lang="sk-SK" sz="18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2400" dirty="0"/>
          </a:p>
          <a:p>
            <a:pPr lvl="1">
              <a:lnSpc>
                <a:spcPct val="120000"/>
              </a:lnSpc>
            </a:pPr>
            <a:r>
              <a:rPr lang="sk-SK" sz="2000" dirty="0"/>
              <a:t>Až v tomto kroku sa </a:t>
            </a:r>
            <a:r>
              <a:rPr lang="sk-SK" sz="2000" b="1" dirty="0"/>
              <a:t>záväzne</a:t>
            </a:r>
            <a:r>
              <a:rPr lang="sk-SK" sz="2000" dirty="0"/>
              <a:t> vyberajú 4 moduly, z ktorých sa robí certifikácia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C668442-A7FA-4DBC-B682-4424C7F9C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983" y="2590353"/>
            <a:ext cx="5192288" cy="460533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1340224" y="5230536"/>
            <a:ext cx="9511551" cy="466898"/>
            <a:chOff x="1346447" y="5505367"/>
            <a:chExt cx="9511551" cy="466898"/>
          </a:xfrm>
        </p:grpSpPr>
        <p:pic>
          <p:nvPicPr>
            <p:cNvPr id="4" name="Obrázok 3">
              <a:extLst>
                <a:ext uri="{FF2B5EF4-FFF2-40B4-BE49-F238E27FC236}">
                  <a16:creationId xmlns:a16="http://schemas.microsoft.com/office/drawing/2014/main" id="{D18A53A0-AF24-4412-8ABE-55160B6B3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6447" y="5505367"/>
              <a:ext cx="9330663" cy="466898"/>
            </a:xfrm>
            <a:prstGeom prst="rect">
              <a:avLst/>
            </a:prstGeom>
          </p:spPr>
        </p:pic>
        <p:sp>
          <p:nvSpPr>
            <p:cNvPr id="6" name="Obdĺžnik 5"/>
            <p:cNvSpPr/>
            <p:nvPr/>
          </p:nvSpPr>
          <p:spPr>
            <a:xfrm>
              <a:off x="9565105" y="5505367"/>
              <a:ext cx="1292893" cy="3780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1600"/>
            </a:p>
          </p:txBody>
        </p:sp>
      </p:grpSp>
      <p:sp>
        <p:nvSpPr>
          <p:cNvPr id="10" name="Zástupný objekt pre číslo snímky 9">
            <a:extLst>
              <a:ext uri="{FF2B5EF4-FFF2-40B4-BE49-F238E27FC236}">
                <a16:creationId xmlns:a16="http://schemas.microsoft.com/office/drawing/2014/main" id="{B4ABA29C-0ADB-44A9-88BF-DBED23FF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753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4E4F398B-9E72-4758-8080-4249249D0558}"/>
              </a:ext>
            </a:extLst>
          </p:cNvPr>
          <p:cNvGrpSpPr/>
          <p:nvPr/>
        </p:nvGrpSpPr>
        <p:grpSpPr>
          <a:xfrm>
            <a:off x="2736798" y="2565338"/>
            <a:ext cx="8194057" cy="1710545"/>
            <a:chOff x="1419726" y="1955444"/>
            <a:chExt cx="8549253" cy="1726219"/>
          </a:xfrm>
        </p:grpSpPr>
        <p:pic>
          <p:nvPicPr>
            <p:cNvPr id="9" name="Obrázok 8">
              <a:extLst>
                <a:ext uri="{FF2B5EF4-FFF2-40B4-BE49-F238E27FC236}">
                  <a16:creationId xmlns:a16="http://schemas.microsoft.com/office/drawing/2014/main" id="{85CE5D5C-CFD2-4A80-8B9F-ADAEF423C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726" y="1955444"/>
              <a:ext cx="8549253" cy="1726219"/>
            </a:xfrm>
            <a:prstGeom prst="rect">
              <a:avLst/>
            </a:prstGeom>
          </p:spPr>
        </p:pic>
        <p:sp>
          <p:nvSpPr>
            <p:cNvPr id="10" name="Obdĺžnik 9">
              <a:extLst>
                <a:ext uri="{FF2B5EF4-FFF2-40B4-BE49-F238E27FC236}">
                  <a16:creationId xmlns:a16="http://schemas.microsoft.com/office/drawing/2014/main" id="{3F9EF028-B9B6-4D06-9E6C-2991A5069241}"/>
                </a:ext>
              </a:extLst>
            </p:cNvPr>
            <p:cNvSpPr/>
            <p:nvPr/>
          </p:nvSpPr>
          <p:spPr>
            <a:xfrm>
              <a:off x="8554453" y="2818553"/>
              <a:ext cx="1287379" cy="5743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714896"/>
          </a:xfrm>
        </p:spPr>
        <p:txBody>
          <a:bodyPr>
            <a:noAutofit/>
          </a:bodyPr>
          <a:lstStyle/>
          <a:p>
            <a:r>
              <a:rPr lang="sk-SK" sz="2800" dirty="0">
                <a:solidFill>
                  <a:srgbClr val="00B0F0"/>
                </a:solidFill>
              </a:rPr>
              <a:t>Postup prihlásenia pre študentov v rámci </a:t>
            </a:r>
            <a:br>
              <a:rPr lang="sk-SK" sz="2800" dirty="0">
                <a:solidFill>
                  <a:srgbClr val="00B0F0"/>
                </a:solidFill>
              </a:rPr>
            </a:br>
            <a:r>
              <a:rPr lang="sk-SK" sz="2800" dirty="0">
                <a:solidFill>
                  <a:srgbClr val="00B0F0"/>
                </a:solidFill>
              </a:rPr>
              <a:t>projektu IT akadémia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27464"/>
            <a:ext cx="10515600" cy="50227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k-SK" sz="2400" dirty="0"/>
              <a:t>	3.1	Potvrdiť účasť </a:t>
            </a:r>
            <a:r>
              <a:rPr lang="sk-SK" sz="2400" b="1" dirty="0">
                <a:hlinkClick r:id="rId3"/>
              </a:rPr>
              <a:t>https://registracia.itakademia.sk/</a:t>
            </a:r>
            <a:r>
              <a:rPr lang="sk-SK" sz="2400" dirty="0"/>
              <a:t> na 				aktivitu: </a:t>
            </a:r>
            <a:r>
              <a:rPr lang="sk-SK" sz="2400" b="1" u="sng" dirty="0"/>
              <a:t>Získanie medzinárodného certifikátu ECDL (UNIZA)</a:t>
            </a:r>
          </a:p>
          <a:p>
            <a:pPr marL="0" indent="0">
              <a:lnSpc>
                <a:spcPct val="120000"/>
              </a:lnSpc>
              <a:buNone/>
            </a:pPr>
            <a:endParaRPr lang="sk-SK" sz="2400" b="1" u="sng" dirty="0"/>
          </a:p>
          <a:p>
            <a:pPr marL="0" indent="0">
              <a:lnSpc>
                <a:spcPct val="120000"/>
              </a:lnSpc>
              <a:buNone/>
            </a:pPr>
            <a:endParaRPr lang="sk-SK" sz="2400" b="1" u="sng" dirty="0"/>
          </a:p>
          <a:p>
            <a:pPr marL="0" indent="0">
              <a:lnSpc>
                <a:spcPct val="120000"/>
              </a:lnSpc>
              <a:buNone/>
            </a:pPr>
            <a:endParaRPr lang="sk-SK" sz="2400" b="1" u="sng" dirty="0"/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sk-SK" sz="2400" dirty="0"/>
              <a:t>	3.2	Stiahni si prihlášku z portálu: </a:t>
            </a:r>
            <a:r>
              <a:rPr lang="sk-SK" sz="2400" b="1" dirty="0">
                <a:hlinkClick r:id="rId3"/>
              </a:rPr>
              <a:t>https://registracia.itakademia.sk/</a:t>
            </a:r>
            <a:endParaRPr lang="sk-SK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sk-SK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sk-SK" sz="2400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DBCCFECE-7957-4BA2-B150-B5F468994B44}"/>
              </a:ext>
            </a:extLst>
          </p:cNvPr>
          <p:cNvGrpSpPr/>
          <p:nvPr/>
        </p:nvGrpSpPr>
        <p:grpSpPr>
          <a:xfrm>
            <a:off x="2736798" y="5007321"/>
            <a:ext cx="8157411" cy="1642861"/>
            <a:chOff x="1419725" y="4656362"/>
            <a:chExt cx="8157411" cy="1642861"/>
          </a:xfrm>
        </p:grpSpPr>
        <p:pic>
          <p:nvPicPr>
            <p:cNvPr id="12" name="Obrázok 11">
              <a:extLst>
                <a:ext uri="{FF2B5EF4-FFF2-40B4-BE49-F238E27FC236}">
                  <a16:creationId xmlns:a16="http://schemas.microsoft.com/office/drawing/2014/main" id="{FE47B8E3-4FE3-4FF7-99E9-D5E018AD6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725" y="4656362"/>
              <a:ext cx="8157411" cy="1642861"/>
            </a:xfrm>
            <a:prstGeom prst="rect">
              <a:avLst/>
            </a:prstGeom>
          </p:spPr>
        </p:pic>
        <p:sp>
          <p:nvSpPr>
            <p:cNvPr id="13" name="Obdĺžnik 12">
              <a:extLst>
                <a:ext uri="{FF2B5EF4-FFF2-40B4-BE49-F238E27FC236}">
                  <a16:creationId xmlns:a16="http://schemas.microsoft.com/office/drawing/2014/main" id="{B0AF9EB0-7DCE-4A09-8A03-46CDE2E193FD}"/>
                </a:ext>
              </a:extLst>
            </p:cNvPr>
            <p:cNvSpPr/>
            <p:nvPr/>
          </p:nvSpPr>
          <p:spPr>
            <a:xfrm>
              <a:off x="7964905" y="5654842"/>
              <a:ext cx="276727" cy="33688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FEB2851D-51F9-43B1-A440-C4BE91B67BCC}"/>
              </a:ext>
            </a:extLst>
          </p:cNvPr>
          <p:cNvCxnSpPr/>
          <p:nvPr/>
        </p:nvCxnSpPr>
        <p:spPr>
          <a:xfrm>
            <a:off x="8305101" y="2565338"/>
            <a:ext cx="1253604" cy="8636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DC8FB730-45F3-4914-A6D3-03966F4D028B}"/>
              </a:ext>
            </a:extLst>
          </p:cNvPr>
          <p:cNvCxnSpPr/>
          <p:nvPr/>
        </p:nvCxnSpPr>
        <p:spPr>
          <a:xfrm>
            <a:off x="4790114" y="4874004"/>
            <a:ext cx="4429387" cy="11317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objekt pre číslo snímky 17">
            <a:extLst>
              <a:ext uri="{FF2B5EF4-FFF2-40B4-BE49-F238E27FC236}">
                <a16:creationId xmlns:a16="http://schemas.microsoft.com/office/drawing/2014/main" id="{F762D994-ACF6-4E5A-8BC9-A148A94A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088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27464"/>
            <a:ext cx="10515600" cy="50227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k-SK" sz="2400" dirty="0"/>
              <a:t>	3.3	Prihlášku </a:t>
            </a:r>
            <a:r>
              <a:rPr lang="sk-SK" sz="2400" b="1" dirty="0"/>
              <a:t>vytlač</a:t>
            </a:r>
            <a:r>
              <a:rPr lang="sk-SK" sz="2400" dirty="0"/>
              <a:t> a </a:t>
            </a:r>
            <a:r>
              <a:rPr lang="sk-SK" sz="2400" b="1" dirty="0"/>
              <a:t>podpíš</a:t>
            </a:r>
            <a:r>
              <a:rPr lang="sk-SK" sz="2400" dirty="0"/>
              <a:t>. Následne je potrebné prihlášku 				naskenovať, nahrať na portál: </a:t>
            </a:r>
            <a:r>
              <a:rPr lang="sk-SK" sz="2400" b="1" dirty="0">
                <a:hlinkClick r:id="rId2"/>
              </a:rPr>
              <a:t>https://registracia.itakademia.sk/</a:t>
            </a:r>
            <a:endParaRPr lang="sk-SK" sz="2400" b="1" dirty="0"/>
          </a:p>
          <a:p>
            <a:pPr marL="514350" indent="-514350">
              <a:lnSpc>
                <a:spcPct val="120000"/>
              </a:lnSpc>
              <a:buFont typeface="+mj-lt"/>
              <a:buAutoNum type="arabicPeriod" startAt="6"/>
            </a:pPr>
            <a:endParaRPr lang="sk-SK" sz="2400" b="1" dirty="0"/>
          </a:p>
          <a:p>
            <a:pPr marL="0" indent="0">
              <a:lnSpc>
                <a:spcPct val="120000"/>
              </a:lnSpc>
              <a:buNone/>
            </a:pPr>
            <a:endParaRPr lang="sk-SK" sz="2400" b="1" u="sng" dirty="0"/>
          </a:p>
          <a:p>
            <a:pPr marL="0" indent="0">
              <a:lnSpc>
                <a:spcPct val="120000"/>
              </a:lnSpc>
              <a:buNone/>
            </a:pPr>
            <a:endParaRPr lang="sk-SK" sz="2400" b="1" u="sng" dirty="0"/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sk-SK" sz="2400" dirty="0"/>
              <a:t>	3.4	</a:t>
            </a:r>
            <a:r>
              <a:rPr lang="sk-SK" sz="2400" b="1" dirty="0"/>
              <a:t>Podpísanú</a:t>
            </a:r>
            <a:r>
              <a:rPr lang="sk-SK" sz="2400" dirty="0"/>
              <a:t> prihlášku je nutné </a:t>
            </a:r>
            <a:r>
              <a:rPr lang="sk-SK" sz="2400" b="1" dirty="0"/>
              <a:t>odovzdať</a:t>
            </a:r>
            <a:r>
              <a:rPr lang="sk-SK" sz="2400" dirty="0"/>
              <a:t> </a:t>
            </a:r>
            <a:r>
              <a:rPr lang="sk-SK" sz="2400" b="1" dirty="0"/>
              <a:t>aj v</a:t>
            </a:r>
            <a:r>
              <a:rPr lang="sk-SK" sz="2400" dirty="0"/>
              <a:t> </a:t>
            </a:r>
            <a:r>
              <a:rPr lang="sk-SK" sz="2400" b="1" dirty="0"/>
              <a:t>papierovej</a:t>
            </a:r>
            <a:r>
              <a:rPr lang="sk-SK" sz="2400" dirty="0"/>
              <a:t> forme 			</a:t>
            </a:r>
            <a:r>
              <a:rPr lang="sk-SK" sz="2400" b="1" dirty="0"/>
              <a:t>Ing. Benkovej </a:t>
            </a:r>
            <a:r>
              <a:rPr lang="sk-SK" sz="2400" dirty="0"/>
              <a:t>(FRI, </a:t>
            </a:r>
            <a:r>
              <a:rPr lang="sk-SK" sz="2400" dirty="0" err="1"/>
              <a:t>KMnT</a:t>
            </a:r>
            <a:r>
              <a:rPr lang="sk-SK" sz="2400" dirty="0"/>
              <a:t>, miestnosť RB257) 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endParaRPr lang="sk-SK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sk-SK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714896"/>
          </a:xfrm>
        </p:spPr>
        <p:txBody>
          <a:bodyPr>
            <a:noAutofit/>
          </a:bodyPr>
          <a:lstStyle/>
          <a:p>
            <a:r>
              <a:rPr lang="sk-SK" sz="2800" dirty="0">
                <a:solidFill>
                  <a:srgbClr val="00B0F0"/>
                </a:solidFill>
              </a:rPr>
              <a:t>Postup prihlásenia pre študentov v rámci </a:t>
            </a:r>
            <a:br>
              <a:rPr lang="sk-SK" sz="2800" dirty="0">
                <a:solidFill>
                  <a:srgbClr val="00B0F0"/>
                </a:solidFill>
              </a:rPr>
            </a:br>
            <a:r>
              <a:rPr lang="sk-SK" sz="2800" dirty="0">
                <a:solidFill>
                  <a:srgbClr val="00B0F0"/>
                </a:solidFill>
              </a:rPr>
              <a:t>projektu IT akadémia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0DF2192D-821C-49DA-B1D3-8CECD3934402}"/>
              </a:ext>
            </a:extLst>
          </p:cNvPr>
          <p:cNvGrpSpPr/>
          <p:nvPr/>
        </p:nvGrpSpPr>
        <p:grpSpPr>
          <a:xfrm>
            <a:off x="2737905" y="2671426"/>
            <a:ext cx="8157411" cy="1642861"/>
            <a:chOff x="1347536" y="2009415"/>
            <a:chExt cx="8157411" cy="1642861"/>
          </a:xfrm>
        </p:grpSpPr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79363444-02A0-42F9-AD06-8593DF2AC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536" y="2009415"/>
              <a:ext cx="8157411" cy="1642861"/>
            </a:xfrm>
            <a:prstGeom prst="rect">
              <a:avLst/>
            </a:prstGeom>
          </p:spPr>
        </p:pic>
        <p:sp>
          <p:nvSpPr>
            <p:cNvPr id="18" name="Obdĺžnik 17">
              <a:extLst>
                <a:ext uri="{FF2B5EF4-FFF2-40B4-BE49-F238E27FC236}">
                  <a16:creationId xmlns:a16="http://schemas.microsoft.com/office/drawing/2014/main" id="{29915D31-1AAC-4AD4-8AD3-CA726A30D224}"/>
                </a:ext>
              </a:extLst>
            </p:cNvPr>
            <p:cNvSpPr/>
            <p:nvPr/>
          </p:nvSpPr>
          <p:spPr>
            <a:xfrm>
              <a:off x="8157409" y="3019926"/>
              <a:ext cx="276727" cy="33688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B8D3C695-8F13-40C1-B690-7C868FC9374A}"/>
              </a:ext>
            </a:extLst>
          </p:cNvPr>
          <p:cNvCxnSpPr>
            <a:cxnSpLocks/>
          </p:cNvCxnSpPr>
          <p:nvPr/>
        </p:nvCxnSpPr>
        <p:spPr>
          <a:xfrm>
            <a:off x="4932727" y="2499919"/>
            <a:ext cx="4615051" cy="11820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1618335-A0FB-42E8-BD1F-4A480563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695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714896"/>
          </a:xfrm>
        </p:spPr>
        <p:txBody>
          <a:bodyPr>
            <a:noAutofit/>
          </a:bodyPr>
          <a:lstStyle/>
          <a:p>
            <a:r>
              <a:rPr lang="sk-SK" sz="2800" dirty="0">
                <a:solidFill>
                  <a:srgbClr val="00B0F0"/>
                </a:solidFill>
              </a:rPr>
              <a:t>Postup prihlásenia pre študentov v rámci </a:t>
            </a:r>
            <a:br>
              <a:rPr lang="sk-SK" sz="2800" dirty="0">
                <a:solidFill>
                  <a:srgbClr val="00B0F0"/>
                </a:solidFill>
              </a:rPr>
            </a:br>
            <a:r>
              <a:rPr lang="sk-SK" sz="2800" dirty="0">
                <a:solidFill>
                  <a:srgbClr val="00B0F0"/>
                </a:solidFill>
              </a:rPr>
              <a:t>projektu IT akadémia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27464"/>
            <a:ext cx="10515600" cy="5022718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 startAt="4"/>
            </a:pPr>
            <a:r>
              <a:rPr lang="sk-SK" sz="2400" dirty="0"/>
              <a:t>Až po nahraní podpísanej prihlášky na web a odovzdaní fyzickej kópie, </a:t>
            </a:r>
            <a:r>
              <a:rPr lang="sk-SK" sz="2400" b="1" dirty="0"/>
              <a:t>získaš prístup </a:t>
            </a:r>
            <a:r>
              <a:rPr lang="sk-SK" sz="2400" dirty="0"/>
              <a:t>na vzdelávací portál </a:t>
            </a:r>
            <a:r>
              <a:rPr lang="sk-SK" sz="2400" b="1" dirty="0">
                <a:hlinkClick r:id="rId2"/>
              </a:rPr>
              <a:t>https://vzdelavanie.itakademia.sk/</a:t>
            </a:r>
            <a:endParaRPr lang="sk-SK" sz="2400" b="1" dirty="0"/>
          </a:p>
          <a:p>
            <a:pPr lvl="1">
              <a:lnSpc>
                <a:spcPct val="120000"/>
              </a:lnSpc>
            </a:pPr>
            <a:r>
              <a:rPr lang="sk-SK" sz="2000" dirty="0"/>
              <a:t>Zriadenie prístupu na portál je realizované do 1 týždňa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 startAt="4"/>
            </a:pPr>
            <a:endParaRPr lang="sk-SK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 startAt="4"/>
            </a:pPr>
            <a:r>
              <a:rPr lang="sk-SK" sz="2400" dirty="0"/>
              <a:t>Na portáli </a:t>
            </a:r>
            <a:r>
              <a:rPr lang="sk-SK" sz="2400" b="1" dirty="0">
                <a:hlinkClick r:id="rId2"/>
              </a:rPr>
              <a:t>https://vzdelavanie.itakademia.sk/</a:t>
            </a:r>
            <a:r>
              <a:rPr lang="sk-SK" sz="2400" b="1" dirty="0"/>
              <a:t> </a:t>
            </a:r>
            <a:r>
              <a:rPr lang="sk-SK" sz="2400" dirty="0"/>
              <a:t>vyplň </a:t>
            </a:r>
            <a:r>
              <a:rPr lang="sk-SK" sz="2400" b="1" dirty="0"/>
              <a:t>vstupné testy</a:t>
            </a:r>
            <a:r>
              <a:rPr lang="sk-SK" sz="24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sk-SK" sz="2000" b="1" dirty="0"/>
          </a:p>
          <a:p>
            <a:pPr marL="0" indent="0">
              <a:lnSpc>
                <a:spcPct val="120000"/>
              </a:lnSpc>
              <a:buNone/>
            </a:pPr>
            <a:r>
              <a:rPr lang="sk-SK" sz="2000" b="1" dirty="0"/>
              <a:t>Poznámka:</a:t>
            </a:r>
          </a:p>
          <a:p>
            <a:pPr>
              <a:lnSpc>
                <a:spcPct val="120000"/>
              </a:lnSpc>
            </a:pPr>
            <a:r>
              <a:rPr lang="sk-SK" sz="2000" dirty="0"/>
              <a:t>Portál </a:t>
            </a:r>
            <a:r>
              <a:rPr lang="sk-SK" sz="2000" b="1" dirty="0">
                <a:hlinkClick r:id="rId2"/>
              </a:rPr>
              <a:t>https://vzdelavanie.itakademia.sk/</a:t>
            </a:r>
            <a:r>
              <a:rPr lang="sk-SK" sz="2000" b="1" dirty="0"/>
              <a:t>   </a:t>
            </a:r>
            <a:r>
              <a:rPr lang="sk-SK" sz="2000" dirty="0"/>
              <a:t>- je vzdelávací systém </a:t>
            </a:r>
            <a:r>
              <a:rPr lang="sk-SK" sz="2000" dirty="0" err="1"/>
              <a:t>Moodle</a:t>
            </a:r>
            <a:r>
              <a:rPr lang="sk-SK" sz="2000" dirty="0"/>
              <a:t>, obsahuje </a:t>
            </a:r>
            <a:r>
              <a:rPr lang="sk-SK" sz="2000" b="1" dirty="0"/>
              <a:t>ukážky testov zo všetkých modulov</a:t>
            </a:r>
            <a:r>
              <a:rPr lang="sk-SK" sz="2000" dirty="0"/>
              <a:t>, </a:t>
            </a:r>
            <a:r>
              <a:rPr lang="sk-SK" sz="2000" b="1" dirty="0"/>
              <a:t>umožňuje prihlásenie na konzultácie</a:t>
            </a:r>
            <a:r>
              <a:rPr lang="sk-SK" sz="2000" dirty="0"/>
              <a:t>,</a:t>
            </a:r>
            <a:r>
              <a:rPr lang="sk-SK" sz="2000" b="1" dirty="0"/>
              <a:t> obsahuje vstupne a záverečné testy</a:t>
            </a:r>
          </a:p>
          <a:p>
            <a:pPr>
              <a:lnSpc>
                <a:spcPct val="120000"/>
              </a:lnSpc>
            </a:pPr>
            <a:r>
              <a:rPr lang="sk-SK" sz="2000" dirty="0"/>
              <a:t>Portál</a:t>
            </a:r>
            <a:r>
              <a:rPr lang="sk-SK" sz="2000" b="1" dirty="0"/>
              <a:t> </a:t>
            </a:r>
            <a:r>
              <a:rPr lang="sk-SK" sz="2000" b="1" dirty="0">
                <a:hlinkClick r:id="rId3"/>
              </a:rPr>
              <a:t>https://registracia.itakademia.sk/</a:t>
            </a:r>
            <a:r>
              <a:rPr lang="sk-SK" sz="2000" b="1" dirty="0"/>
              <a:t> </a:t>
            </a:r>
            <a:r>
              <a:rPr lang="sk-SK" sz="2000" dirty="0"/>
              <a:t>- </a:t>
            </a:r>
            <a:r>
              <a:rPr lang="sk-SK" sz="2000" b="1" dirty="0"/>
              <a:t>slúži na prihlásenie na aktivity: získanie certifikátu, prihlásenie na finálne testovanie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sk-SK" sz="2400" dirty="0"/>
          </a:p>
        </p:txBody>
      </p:sp>
      <p:sp>
        <p:nvSpPr>
          <p:cNvPr id="8" name="Zástupný objekt pre číslo snímky 7">
            <a:extLst>
              <a:ext uri="{FF2B5EF4-FFF2-40B4-BE49-F238E27FC236}">
                <a16:creationId xmlns:a16="http://schemas.microsoft.com/office/drawing/2014/main" id="{A68EF81E-D951-4F7E-91DE-47277AC9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3346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714896"/>
          </a:xfrm>
        </p:spPr>
        <p:txBody>
          <a:bodyPr>
            <a:noAutofit/>
          </a:bodyPr>
          <a:lstStyle/>
          <a:p>
            <a:r>
              <a:rPr lang="sk-SK" sz="2800" dirty="0">
                <a:solidFill>
                  <a:srgbClr val="00B0F0"/>
                </a:solidFill>
              </a:rPr>
              <a:t>Postup prihlásenia pre študentov v rámci </a:t>
            </a:r>
            <a:br>
              <a:rPr lang="sk-SK" sz="2800" dirty="0">
                <a:solidFill>
                  <a:srgbClr val="00B0F0"/>
                </a:solidFill>
              </a:rPr>
            </a:br>
            <a:r>
              <a:rPr lang="sk-SK" sz="2800" dirty="0">
                <a:solidFill>
                  <a:srgbClr val="00B0F0"/>
                </a:solidFill>
              </a:rPr>
              <a:t>projektu IT akadémia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18158" y="1197112"/>
            <a:ext cx="10515600" cy="502271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 startAt="6"/>
            </a:pPr>
            <a:r>
              <a:rPr lang="sk-SK" sz="2400" b="1" u="sng" dirty="0"/>
              <a:t>Prihlás sa na konzultácie z modulov</a:t>
            </a:r>
            <a:r>
              <a:rPr lang="sk-SK" sz="2400" dirty="0"/>
              <a:t>, ktoré si si vybral. </a:t>
            </a:r>
            <a:r>
              <a:rPr lang="sk-SK" sz="2400" b="1" dirty="0"/>
              <a:t>Na každý modul je potrebné sa prihlásiť na jeden termín konzultácií.</a:t>
            </a:r>
            <a:r>
              <a:rPr lang="sk-SK" sz="2400" dirty="0"/>
              <a:t> </a:t>
            </a:r>
            <a:r>
              <a:rPr lang="sk-SK" sz="2400" b="1" dirty="0"/>
              <a:t>Pre štyri moduly treba byť prihlásený na štyri rôzne konzultácie.</a:t>
            </a:r>
            <a:r>
              <a:rPr lang="sk-SK" sz="2400" dirty="0"/>
              <a:t> </a:t>
            </a:r>
            <a:r>
              <a:rPr lang="sk-SK" sz="2400" b="1" dirty="0"/>
              <a:t>Prihlásiť sa je možné len na voľné termíny konzultácií</a:t>
            </a:r>
            <a:r>
              <a:rPr lang="sk-SK" sz="2400" dirty="0"/>
              <a:t>. Prihlásenie je </a:t>
            </a:r>
            <a:r>
              <a:rPr lang="sk-SK" sz="2400" b="1" dirty="0"/>
              <a:t>povinné</a:t>
            </a:r>
            <a:r>
              <a:rPr lang="sk-SK" sz="2400" dirty="0"/>
              <a:t> ale osobná účasť </a:t>
            </a:r>
            <a:r>
              <a:rPr lang="sk-SK" sz="2400" b="1" dirty="0"/>
              <a:t>nie je </a:t>
            </a:r>
            <a:r>
              <a:rPr lang="sk-SK" sz="2400" dirty="0"/>
              <a:t>nutná.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 startAt="6"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 startAt="4"/>
            </a:pPr>
            <a:endParaRPr lang="sk-SK" sz="2400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762600A-DCA8-48C7-93EC-46A39FFB7F5B}"/>
              </a:ext>
            </a:extLst>
          </p:cNvPr>
          <p:cNvGrpSpPr/>
          <p:nvPr/>
        </p:nvGrpSpPr>
        <p:grpSpPr>
          <a:xfrm>
            <a:off x="1378618" y="3046747"/>
            <a:ext cx="4705350" cy="1438275"/>
            <a:chOff x="1240757" y="4839451"/>
            <a:chExt cx="4705350" cy="1438275"/>
          </a:xfrm>
        </p:grpSpPr>
        <p:pic>
          <p:nvPicPr>
            <p:cNvPr id="5" name="Obrázok 4">
              <a:extLst>
                <a:ext uri="{FF2B5EF4-FFF2-40B4-BE49-F238E27FC236}">
                  <a16:creationId xmlns:a16="http://schemas.microsoft.com/office/drawing/2014/main" id="{125A52E9-9BF2-4A24-8D94-4F9889F06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0757" y="4839451"/>
              <a:ext cx="4705350" cy="1438275"/>
            </a:xfrm>
            <a:prstGeom prst="rect">
              <a:avLst/>
            </a:prstGeom>
          </p:spPr>
        </p:pic>
        <p:sp>
          <p:nvSpPr>
            <p:cNvPr id="6" name="Obdĺžnik 5">
              <a:extLst>
                <a:ext uri="{FF2B5EF4-FFF2-40B4-BE49-F238E27FC236}">
                  <a16:creationId xmlns:a16="http://schemas.microsoft.com/office/drawing/2014/main" id="{EBEB4AF3-C9F5-474E-ACC0-3F01E0DDC445}"/>
                </a:ext>
              </a:extLst>
            </p:cNvPr>
            <p:cNvSpPr/>
            <p:nvPr/>
          </p:nvSpPr>
          <p:spPr>
            <a:xfrm>
              <a:off x="1335505" y="4839451"/>
              <a:ext cx="3801979" cy="4544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78E18587-D393-4ACB-8D44-C1BBAF7B93B6}"/>
              </a:ext>
            </a:extLst>
          </p:cNvPr>
          <p:cNvGrpSpPr/>
          <p:nvPr/>
        </p:nvGrpSpPr>
        <p:grpSpPr>
          <a:xfrm>
            <a:off x="6083968" y="3046747"/>
            <a:ext cx="4383505" cy="1438275"/>
            <a:chOff x="5946106" y="4791805"/>
            <a:chExt cx="5562601" cy="1924050"/>
          </a:xfrm>
        </p:grpSpPr>
        <p:pic>
          <p:nvPicPr>
            <p:cNvPr id="8" name="Obrázok 7">
              <a:extLst>
                <a:ext uri="{FF2B5EF4-FFF2-40B4-BE49-F238E27FC236}">
                  <a16:creationId xmlns:a16="http://schemas.microsoft.com/office/drawing/2014/main" id="{65041D69-8418-401E-86EF-5693C55C1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6107" y="4791805"/>
              <a:ext cx="5562600" cy="1924050"/>
            </a:xfrm>
            <a:prstGeom prst="rect">
              <a:avLst/>
            </a:prstGeom>
          </p:spPr>
        </p:pic>
        <p:sp>
          <p:nvSpPr>
            <p:cNvPr id="9" name="Obdĺžnik 8">
              <a:extLst>
                <a:ext uri="{FF2B5EF4-FFF2-40B4-BE49-F238E27FC236}">
                  <a16:creationId xmlns:a16="http://schemas.microsoft.com/office/drawing/2014/main" id="{922153EE-9182-4541-8491-3DB79A8EB1A6}"/>
                </a:ext>
              </a:extLst>
            </p:cNvPr>
            <p:cNvSpPr/>
            <p:nvPr/>
          </p:nvSpPr>
          <p:spPr>
            <a:xfrm>
              <a:off x="5946106" y="5677025"/>
              <a:ext cx="5562601" cy="5072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10" name="Obrázok 9">
            <a:extLst>
              <a:ext uri="{FF2B5EF4-FFF2-40B4-BE49-F238E27FC236}">
                <a16:creationId xmlns:a16="http://schemas.microsoft.com/office/drawing/2014/main" id="{7966FEAA-93C3-4DC6-AEA5-0B08FF2B2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617" y="4439066"/>
            <a:ext cx="9594683" cy="217915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1" name="Zástupný objekt pre číslo snímky 10">
            <a:extLst>
              <a:ext uri="{FF2B5EF4-FFF2-40B4-BE49-F238E27FC236}">
                <a16:creationId xmlns:a16="http://schemas.microsoft.com/office/drawing/2014/main" id="{848BA442-FF4E-4DF7-89DD-3EEA363A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125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714896"/>
          </a:xfrm>
        </p:spPr>
        <p:txBody>
          <a:bodyPr>
            <a:noAutofit/>
          </a:bodyPr>
          <a:lstStyle/>
          <a:p>
            <a:r>
              <a:rPr lang="sk-SK" sz="2800" dirty="0">
                <a:solidFill>
                  <a:srgbClr val="00B0F0"/>
                </a:solidFill>
              </a:rPr>
              <a:t>Postup prihlásenia pre študentov v rámci </a:t>
            </a:r>
            <a:br>
              <a:rPr lang="sk-SK" sz="2800" dirty="0">
                <a:solidFill>
                  <a:srgbClr val="00B0F0"/>
                </a:solidFill>
              </a:rPr>
            </a:br>
            <a:r>
              <a:rPr lang="sk-SK" sz="2800" dirty="0">
                <a:solidFill>
                  <a:srgbClr val="00B0F0"/>
                </a:solidFill>
              </a:rPr>
              <a:t>projektu IT akadémia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27464"/>
            <a:ext cx="10515600" cy="502271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 startAt="7"/>
            </a:pPr>
            <a:r>
              <a:rPr lang="sk-SK" sz="2400" b="1" dirty="0"/>
              <a:t>Až po prihlásení sa na 4 konzultácie je možné sa prihlásiť na finálne praktické testy. Na tieto testy je potrebné sa prihlásiť na:  </a:t>
            </a:r>
            <a:r>
              <a:rPr lang="sk-SK" sz="2400" b="1" dirty="0">
                <a:hlinkClick r:id="rId2"/>
              </a:rPr>
              <a:t>https://registracia.itakademia.sk/</a:t>
            </a:r>
            <a:r>
              <a:rPr lang="sk-SK" sz="2400" b="1" dirty="0"/>
              <a:t>  </a:t>
            </a:r>
            <a:br>
              <a:rPr lang="sk-SK" sz="2400" b="1" dirty="0"/>
            </a:br>
            <a:r>
              <a:rPr lang="sk-SK" sz="2400" b="1" dirty="0"/>
              <a:t>Na týchto testoch je nutná fyzická účasť.</a:t>
            </a:r>
          </a:p>
          <a:p>
            <a:pPr lvl="2">
              <a:lnSpc>
                <a:spcPct val="120000"/>
              </a:lnSpc>
            </a:pPr>
            <a:r>
              <a:rPr lang="sk-SK" b="1" dirty="0"/>
              <a:t>Pre štyri moduly je potrebné absolvovať štyri testy</a:t>
            </a:r>
          </a:p>
          <a:p>
            <a:pPr lvl="2">
              <a:lnSpc>
                <a:spcPct val="120000"/>
              </a:lnSpc>
            </a:pPr>
            <a:r>
              <a:rPr lang="sk-SK" b="1" dirty="0"/>
              <a:t>Jeden test trvá 45 minút. Spolu 4 x 45 min </a:t>
            </a:r>
          </a:p>
          <a:p>
            <a:pPr lvl="2">
              <a:lnSpc>
                <a:spcPct val="120000"/>
              </a:lnSpc>
            </a:pPr>
            <a:r>
              <a:rPr lang="sk-SK" dirty="0"/>
              <a:t>Možnosť spraviť v rámci jedného dňa dva testy a ďalší termín ďalšie dva</a:t>
            </a:r>
          </a:p>
          <a:p>
            <a:pPr lvl="2">
              <a:lnSpc>
                <a:spcPct val="120000"/>
              </a:lnSpc>
            </a:pPr>
            <a:r>
              <a:rPr lang="sk-SK" b="1" dirty="0"/>
              <a:t>Oprava a zverejnenie výsledkov do 2 týždňov.</a:t>
            </a:r>
            <a:endParaRPr lang="sk-SK" sz="1600" b="1" dirty="0"/>
          </a:p>
          <a:p>
            <a:pPr marL="514350" indent="-514350">
              <a:lnSpc>
                <a:spcPct val="120000"/>
              </a:lnSpc>
              <a:buFont typeface="+mj-lt"/>
              <a:buAutoNum type="arabicPeriod" startAt="8"/>
            </a:pPr>
            <a:r>
              <a:rPr lang="sk-SK" sz="2400" dirty="0"/>
              <a:t>Po absolvovaní testov z modulov ECDL </a:t>
            </a:r>
            <a:r>
              <a:rPr lang="sk-SK" sz="2400" b="1" dirty="0"/>
              <a:t>je potrebné absolvovať </a:t>
            </a:r>
            <a:r>
              <a:rPr lang="sk-SK" sz="2400" dirty="0"/>
              <a:t>na vzdelávacom portáli </a:t>
            </a:r>
            <a:r>
              <a:rPr lang="sk-SK" sz="2400" b="1" dirty="0">
                <a:hlinkClick r:id="rId3"/>
              </a:rPr>
              <a:t>https://vzdelavanie.itakademia.sk/</a:t>
            </a:r>
            <a:r>
              <a:rPr lang="sk-SK" sz="2400" b="1" dirty="0"/>
              <a:t> záverečný test</a:t>
            </a:r>
          </a:p>
          <a:p>
            <a:pPr marL="0" indent="0" algn="ctr">
              <a:lnSpc>
                <a:spcPct val="120000"/>
              </a:lnSpc>
              <a:buNone/>
            </a:pPr>
            <a:endParaRPr lang="sk-SK" sz="24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sk-SK" sz="2400" dirty="0">
                <a:solidFill>
                  <a:srgbClr val="0070C0"/>
                </a:solidFill>
              </a:rPr>
              <a:t>Po splnení všetkých krokov dostaneš </a:t>
            </a:r>
            <a:r>
              <a:rPr lang="sk-SK" sz="2400" b="1" dirty="0">
                <a:solidFill>
                  <a:srgbClr val="0070C0"/>
                </a:solidFill>
              </a:rPr>
              <a:t>ECDL certifikát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sk-SK" sz="2000" dirty="0">
                <a:solidFill>
                  <a:srgbClr val="0070C0"/>
                </a:solidFill>
              </a:rPr>
              <a:t>(čakacia doba max 1 mesiac).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0DB15D2-DE47-4FEC-B66C-6294C241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890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B4994-23BC-4F62-B37B-C728234B6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Akreditované testovacie centrum </a:t>
            </a:r>
            <a:r>
              <a:rPr lang="sk-SK" dirty="0"/>
              <a:t>pri Fakulte riadenia a informatiky, Žilinskej univerzity v Žiline 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5C092403-E547-47E4-91A1-4145C5662417}"/>
              </a:ext>
            </a:extLst>
          </p:cNvPr>
          <p:cNvGrpSpPr/>
          <p:nvPr/>
        </p:nvGrpSpPr>
        <p:grpSpPr>
          <a:xfrm>
            <a:off x="0" y="6171486"/>
            <a:ext cx="12192000" cy="686514"/>
            <a:chOff x="0" y="6171486"/>
            <a:chExt cx="12192000" cy="686514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B033B8CB-6B53-459D-A0B0-2BE53A97DEAE}"/>
                </a:ext>
              </a:extLst>
            </p:cNvPr>
            <p:cNvGrpSpPr/>
            <p:nvPr/>
          </p:nvGrpSpPr>
          <p:grpSpPr>
            <a:xfrm>
              <a:off x="3255384" y="6171486"/>
              <a:ext cx="5671900" cy="686514"/>
              <a:chOff x="3526557" y="6024927"/>
              <a:chExt cx="5671900" cy="686514"/>
            </a:xfrm>
          </p:grpSpPr>
          <p:pic>
            <p:nvPicPr>
              <p:cNvPr id="16" name="Obrázok 15" descr="Obrázok, na ktorom je text&#10;&#10;Popis sa automaticky vygeneroval">
                <a:extLst>
                  <a:ext uri="{FF2B5EF4-FFF2-40B4-BE49-F238E27FC236}">
                    <a16:creationId xmlns:a16="http://schemas.microsoft.com/office/drawing/2014/main" id="{E4644741-BD2B-4897-9C29-56E0DD1406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8" t="85836" r="76798" b="6745"/>
              <a:stretch/>
            </p:blipFill>
            <p:spPr>
              <a:xfrm>
                <a:off x="3526557" y="6024927"/>
                <a:ext cx="2718975" cy="676989"/>
              </a:xfrm>
              <a:prstGeom prst="rect">
                <a:avLst/>
              </a:prstGeom>
            </p:spPr>
          </p:pic>
          <p:pic>
            <p:nvPicPr>
              <p:cNvPr id="17" name="Obrázok 16" descr="Obrázok, na ktorom je text&#10;&#10;Popis sa automaticky vygeneroval">
                <a:extLst>
                  <a:ext uri="{FF2B5EF4-FFF2-40B4-BE49-F238E27FC236}">
                    <a16:creationId xmlns:a16="http://schemas.microsoft.com/office/drawing/2014/main" id="{29C98CE5-E449-43E1-91CC-3B4AF3FFDF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61" t="86264" r="40337" b="6318"/>
              <a:stretch/>
            </p:blipFill>
            <p:spPr>
              <a:xfrm>
                <a:off x="6245532" y="6034452"/>
                <a:ext cx="2952925" cy="676989"/>
              </a:xfrm>
              <a:prstGeom prst="rect">
                <a:avLst/>
              </a:prstGeom>
            </p:spPr>
          </p:pic>
        </p:grpSp>
        <p:pic>
          <p:nvPicPr>
            <p:cNvPr id="6" name="Obrázok 5" descr="Obrázok, na ktorom je text&#10;&#10;Popis sa automaticky vygeneroval">
              <a:extLst>
                <a:ext uri="{FF2B5EF4-FFF2-40B4-BE49-F238E27FC236}">
                  <a16:creationId xmlns:a16="http://schemas.microsoft.com/office/drawing/2014/main" id="{1AE1CA95-524A-4F03-8E8B-CD4B871742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1" t="86264" r="40337" b="6318"/>
            <a:stretch/>
          </p:blipFill>
          <p:spPr>
            <a:xfrm>
              <a:off x="8927284" y="6181010"/>
              <a:ext cx="2952925" cy="676989"/>
            </a:xfrm>
            <a:prstGeom prst="rect">
              <a:avLst/>
            </a:prstGeom>
          </p:spPr>
        </p:pic>
        <p:pic>
          <p:nvPicPr>
            <p:cNvPr id="7" name="Obrázok 6" descr="Obrázok, na ktorom je text&#10;&#10;Popis sa automaticky vygeneroval">
              <a:extLst>
                <a:ext uri="{FF2B5EF4-FFF2-40B4-BE49-F238E27FC236}">
                  <a16:creationId xmlns:a16="http://schemas.microsoft.com/office/drawing/2014/main" id="{EC1EBC26-9B06-4C4C-90A8-1D17501AA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1" t="86264" r="40337" b="6318"/>
            <a:stretch/>
          </p:blipFill>
          <p:spPr>
            <a:xfrm>
              <a:off x="9239075" y="6181011"/>
              <a:ext cx="2952925" cy="676989"/>
            </a:xfrm>
            <a:prstGeom prst="rect">
              <a:avLst/>
            </a:prstGeom>
          </p:spPr>
        </p:pic>
        <p:pic>
          <p:nvPicPr>
            <p:cNvPr id="8" name="Obrázok 7" descr="Obrázok, na ktorom je text&#10;&#10;Popis sa automaticky vygeneroval">
              <a:extLst>
                <a:ext uri="{FF2B5EF4-FFF2-40B4-BE49-F238E27FC236}">
                  <a16:creationId xmlns:a16="http://schemas.microsoft.com/office/drawing/2014/main" id="{2E68F068-20D5-4921-A175-425D3C869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1" t="86264" r="40337" b="6318"/>
            <a:stretch/>
          </p:blipFill>
          <p:spPr>
            <a:xfrm>
              <a:off x="311792" y="6181011"/>
              <a:ext cx="2952925" cy="676989"/>
            </a:xfrm>
            <a:prstGeom prst="rect">
              <a:avLst/>
            </a:prstGeom>
          </p:spPr>
        </p:pic>
        <p:pic>
          <p:nvPicPr>
            <p:cNvPr id="9" name="Obrázok 8" descr="Obrázok, na ktorom je text&#10;&#10;Popis sa automaticky vygeneroval">
              <a:extLst>
                <a:ext uri="{FF2B5EF4-FFF2-40B4-BE49-F238E27FC236}">
                  <a16:creationId xmlns:a16="http://schemas.microsoft.com/office/drawing/2014/main" id="{D5EB7468-2169-4C5A-9640-836EFD017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1" t="86264" r="40337" b="6318"/>
            <a:stretch/>
          </p:blipFill>
          <p:spPr>
            <a:xfrm>
              <a:off x="0" y="6181011"/>
              <a:ext cx="2952925" cy="676989"/>
            </a:xfrm>
            <a:prstGeom prst="rect">
              <a:avLst/>
            </a:prstGeom>
          </p:spPr>
        </p:pic>
        <p:sp>
          <p:nvSpPr>
            <p:cNvPr id="10" name="Obdĺžnik 9">
              <a:extLst>
                <a:ext uri="{FF2B5EF4-FFF2-40B4-BE49-F238E27FC236}">
                  <a16:creationId xmlns:a16="http://schemas.microsoft.com/office/drawing/2014/main" id="{9589BA2A-F138-4E00-93EA-1104A19ACA3C}"/>
                </a:ext>
              </a:extLst>
            </p:cNvPr>
            <p:cNvSpPr/>
            <p:nvPr/>
          </p:nvSpPr>
          <p:spPr>
            <a:xfrm>
              <a:off x="433713" y="6229351"/>
              <a:ext cx="1466850" cy="419100"/>
            </a:xfrm>
            <a:prstGeom prst="rect">
              <a:avLst/>
            </a:prstGeom>
            <a:solidFill>
              <a:srgbClr val="68C4E3"/>
            </a:solidFill>
            <a:ln>
              <a:solidFill>
                <a:srgbClr val="69C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Obdĺžnik 10">
              <a:extLst>
                <a:ext uri="{FF2B5EF4-FFF2-40B4-BE49-F238E27FC236}">
                  <a16:creationId xmlns:a16="http://schemas.microsoft.com/office/drawing/2014/main" id="{335B5948-4C53-433B-99F0-701CF8C6D3C2}"/>
                </a:ext>
              </a:extLst>
            </p:cNvPr>
            <p:cNvSpPr/>
            <p:nvPr/>
          </p:nvSpPr>
          <p:spPr>
            <a:xfrm>
              <a:off x="359503" y="6362701"/>
              <a:ext cx="1466850" cy="419100"/>
            </a:xfrm>
            <a:prstGeom prst="rect">
              <a:avLst/>
            </a:prstGeom>
            <a:solidFill>
              <a:srgbClr val="68C4E3"/>
            </a:solidFill>
            <a:ln>
              <a:solidFill>
                <a:srgbClr val="69C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Obdĺžnik 11">
              <a:extLst>
                <a:ext uri="{FF2B5EF4-FFF2-40B4-BE49-F238E27FC236}">
                  <a16:creationId xmlns:a16="http://schemas.microsoft.com/office/drawing/2014/main" id="{A055B1D8-F787-462D-B406-4E541D280BC5}"/>
                </a:ext>
              </a:extLst>
            </p:cNvPr>
            <p:cNvSpPr/>
            <p:nvPr/>
          </p:nvSpPr>
          <p:spPr>
            <a:xfrm>
              <a:off x="1176750" y="6229351"/>
              <a:ext cx="1466850" cy="419100"/>
            </a:xfrm>
            <a:prstGeom prst="rect">
              <a:avLst/>
            </a:prstGeom>
            <a:solidFill>
              <a:srgbClr val="68C4E3"/>
            </a:solidFill>
            <a:ln>
              <a:solidFill>
                <a:srgbClr val="69C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Obdĺžnik 12">
              <a:extLst>
                <a:ext uri="{FF2B5EF4-FFF2-40B4-BE49-F238E27FC236}">
                  <a16:creationId xmlns:a16="http://schemas.microsoft.com/office/drawing/2014/main" id="{A2EE2219-8D22-45E1-B101-EA563C90C1E1}"/>
                </a:ext>
              </a:extLst>
            </p:cNvPr>
            <p:cNvSpPr/>
            <p:nvPr/>
          </p:nvSpPr>
          <p:spPr>
            <a:xfrm>
              <a:off x="9548400" y="6229351"/>
              <a:ext cx="1466850" cy="419100"/>
            </a:xfrm>
            <a:prstGeom prst="rect">
              <a:avLst/>
            </a:prstGeom>
            <a:solidFill>
              <a:srgbClr val="68C4E3"/>
            </a:solidFill>
            <a:ln>
              <a:solidFill>
                <a:srgbClr val="69C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4" name="Obdĺžnik 13">
              <a:extLst>
                <a:ext uri="{FF2B5EF4-FFF2-40B4-BE49-F238E27FC236}">
                  <a16:creationId xmlns:a16="http://schemas.microsoft.com/office/drawing/2014/main" id="{AC108568-ECB5-41D7-B436-C6D8C704612D}"/>
                </a:ext>
              </a:extLst>
            </p:cNvPr>
            <p:cNvSpPr/>
            <p:nvPr/>
          </p:nvSpPr>
          <p:spPr>
            <a:xfrm>
              <a:off x="10403746" y="6229351"/>
              <a:ext cx="1466850" cy="419100"/>
            </a:xfrm>
            <a:prstGeom prst="rect">
              <a:avLst/>
            </a:prstGeom>
            <a:solidFill>
              <a:srgbClr val="68C4E3"/>
            </a:solidFill>
            <a:ln>
              <a:solidFill>
                <a:srgbClr val="69C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5" name="Obdĺžnik 14">
              <a:extLst>
                <a:ext uri="{FF2B5EF4-FFF2-40B4-BE49-F238E27FC236}">
                  <a16:creationId xmlns:a16="http://schemas.microsoft.com/office/drawing/2014/main" id="{A17F3600-8DB1-490F-8C64-86A1E726D449}"/>
                </a:ext>
              </a:extLst>
            </p:cNvPr>
            <p:cNvSpPr/>
            <p:nvPr/>
          </p:nvSpPr>
          <p:spPr>
            <a:xfrm>
              <a:off x="9548400" y="6394712"/>
              <a:ext cx="1466850" cy="419100"/>
            </a:xfrm>
            <a:prstGeom prst="rect">
              <a:avLst/>
            </a:prstGeom>
            <a:solidFill>
              <a:srgbClr val="68C4E3"/>
            </a:solidFill>
            <a:ln>
              <a:solidFill>
                <a:srgbClr val="69C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140292331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413</Words>
  <Application>Microsoft Office PowerPoint</Application>
  <PresentationFormat>Širokouhlá</PresentationFormat>
  <Paragraphs>72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balíka Office</vt:lpstr>
      <vt:lpstr>Školenie a certifikácia ECDL</vt:lpstr>
      <vt:lpstr>Certifikácia ECDL</vt:lpstr>
      <vt:lpstr>Postup prihlásenia pre študentov v rámci  projektu IT akadémia</vt:lpstr>
      <vt:lpstr>Postup prihlásenia pre študentov v rámci  projektu IT akadémia</vt:lpstr>
      <vt:lpstr>Postup prihlásenia pre študentov v rámci  projektu IT akadémia</vt:lpstr>
      <vt:lpstr>Postup prihlásenia pre študentov v rámci  projektu IT akadémia</vt:lpstr>
      <vt:lpstr>Postup prihlásenia pre študentov v rámci  projektu IT akadémia</vt:lpstr>
      <vt:lpstr>Postup prihlásenia pre študentov v rámci  projektu IT akadémia</vt:lpstr>
      <vt:lpstr>Akreditované testovacie centrum pri Fakulte riadenia a informatiky, Žilinskej univerzity v Žiline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Certifikácia ECDL  (Európsky vodičský preukaz pre počítače)</dc:title>
  <dc:creator>Jozef Papán</dc:creator>
  <cp:lastModifiedBy>Jozef Papán</cp:lastModifiedBy>
  <cp:revision>51</cp:revision>
  <dcterms:created xsi:type="dcterms:W3CDTF">2019-02-15T12:13:37Z</dcterms:created>
  <dcterms:modified xsi:type="dcterms:W3CDTF">2019-03-06T08:35:20Z</dcterms:modified>
</cp:coreProperties>
</file>